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1"/>
  </p:notesMasterIdLst>
  <p:handoutMasterIdLst>
    <p:handoutMasterId r:id="rId62"/>
  </p:handout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70" r:id="rId16"/>
    <p:sldId id="271" r:id="rId17"/>
    <p:sldId id="275" r:id="rId18"/>
    <p:sldId id="276" r:id="rId19"/>
    <p:sldId id="277" r:id="rId20"/>
    <p:sldId id="278" r:id="rId21"/>
    <p:sldId id="279" r:id="rId22"/>
    <p:sldId id="280" r:id="rId23"/>
    <p:sldId id="281" r:id="rId24"/>
    <p:sldId id="307" r:id="rId25"/>
    <p:sldId id="282" r:id="rId26"/>
    <p:sldId id="312" r:id="rId27"/>
    <p:sldId id="308" r:id="rId28"/>
    <p:sldId id="309" r:id="rId29"/>
    <p:sldId id="310" r:id="rId30"/>
    <p:sldId id="283" r:id="rId31"/>
    <p:sldId id="313" r:id="rId32"/>
    <p:sldId id="314" r:id="rId33"/>
    <p:sldId id="315" r:id="rId34"/>
    <p:sldId id="284" r:id="rId35"/>
    <p:sldId id="320" r:id="rId36"/>
    <p:sldId id="321" r:id="rId37"/>
    <p:sldId id="285" r:id="rId38"/>
    <p:sldId id="286" r:id="rId39"/>
    <p:sldId id="287" r:id="rId40"/>
    <p:sldId id="288" r:id="rId41"/>
    <p:sldId id="289" r:id="rId42"/>
    <p:sldId id="290" r:id="rId43"/>
    <p:sldId id="291" r:id="rId44"/>
    <p:sldId id="292" r:id="rId45"/>
    <p:sldId id="293" r:id="rId46"/>
    <p:sldId id="294" r:id="rId47"/>
    <p:sldId id="322" r:id="rId48"/>
    <p:sldId id="295" r:id="rId49"/>
    <p:sldId id="317" r:id="rId50"/>
    <p:sldId id="296" r:id="rId51"/>
    <p:sldId id="297" r:id="rId52"/>
    <p:sldId id="298" r:id="rId53"/>
    <p:sldId id="299" r:id="rId54"/>
    <p:sldId id="300" r:id="rId55"/>
    <p:sldId id="301" r:id="rId56"/>
    <p:sldId id="323" r:id="rId57"/>
    <p:sldId id="318" r:id="rId58"/>
    <p:sldId id="304" r:id="rId59"/>
    <p:sldId id="306" r:id="rId60"/>
  </p:sldIdLst>
  <p:sldSz cx="9144000" cy="5143500" type="screen16x9"/>
  <p:notesSz cx="6858000" cy="9144000"/>
  <p:embeddedFontLst>
    <p:embeddedFont>
      <p:font typeface="Aharoni" panose="02010803020104030203" pitchFamily="2" charset="-79"/>
      <p:bold r:id="rId63"/>
    </p:embeddedFont>
    <p:embeddedFont>
      <p:font typeface="Anaheim" panose="020B0604020202020204" charset="0"/>
      <p:regular r:id="rId64"/>
    </p:embeddedFont>
    <p:embeddedFont>
      <p:font typeface="Bebas Neue" panose="020B0606020202050201" pitchFamily="34" charset="0"/>
      <p:regular r:id="rId65"/>
    </p:embeddedFont>
    <p:embeddedFont>
      <p:font typeface="Nunito Light" pitchFamily="2" charset="0"/>
      <p:regular r:id="rId66"/>
      <p:italic r:id="rId67"/>
    </p:embeddedFont>
    <p:embeddedFont>
      <p:font typeface="Open Sans" panose="020B0606030504020204" pitchFamily="34" charset="0"/>
      <p:regular r:id="rId68"/>
    </p:embeddedFont>
    <p:embeddedFont>
      <p:font typeface="PT Sans" panose="020B0503020203020204" pitchFamily="34" charset="0"/>
      <p:regular r:id="rId69"/>
      <p:bold r:id="rId70"/>
      <p:italic r:id="rId71"/>
      <p:boldItalic r:id="rId72"/>
    </p:embeddedFont>
    <p:embeddedFont>
      <p:font typeface="Red Hat Text" panose="020B0604020202020204" charset="0"/>
      <p:regular r:id="rId73"/>
      <p:bold r:id="rId74"/>
      <p:italic r:id="rId75"/>
      <p:boldItalic r:id="rId76"/>
    </p:embeddedFont>
    <p:embeddedFont>
      <p:font typeface="Red Hat Text Light" panose="020B060402020202020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Roboto Condensed"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gP8EJU65yQLVGO3EHX0RI+YbmO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0A1"/>
    <a:srgbClr val="FFFFFF"/>
    <a:srgbClr val="FF0000"/>
    <a:srgbClr val="FFE5E5"/>
    <a:srgbClr val="FECACA"/>
    <a:srgbClr val="CD2121"/>
    <a:srgbClr val="C20202"/>
    <a:srgbClr val="F0AAAA"/>
    <a:srgbClr val="FEACAC"/>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799C1F-F668-4C52-8C51-A3E7879C0AC0}">
  <a:tblStyle styleId="{B4799C1F-F668-4C52-8C51-A3E7879C0AC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D38F130-DFE3-43AD-B721-EAE0214FF853}"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86804" autoAdjust="0"/>
  </p:normalViewPr>
  <p:slideViewPr>
    <p:cSldViewPr snapToGrid="0">
      <p:cViewPr varScale="1">
        <p:scale>
          <a:sx n="127" d="100"/>
          <a:sy n="127" d="100"/>
        </p:scale>
        <p:origin x="942" y="96"/>
      </p:cViewPr>
      <p:guideLst/>
    </p:cSldViewPr>
  </p:slideViewPr>
  <p:notesTextViewPr>
    <p:cViewPr>
      <p:scale>
        <a:sx n="150" d="100"/>
        <a:sy n="150" d="100"/>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5"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21565-571D-4A96-A455-2A21359AC36E}" type="doc">
      <dgm:prSet loTypeId="urn:microsoft.com/office/officeart/2005/8/layout/radial4" loCatId="relationship" qsTypeId="urn:microsoft.com/office/officeart/2005/8/quickstyle/3d1" qsCatId="3D" csTypeId="urn:microsoft.com/office/officeart/2005/8/colors/accent1_2" csCatId="accent1" phldr="1"/>
      <dgm:spPr/>
      <dgm:t>
        <a:bodyPr/>
        <a:lstStyle/>
        <a:p>
          <a:endParaRPr lang="en-US"/>
        </a:p>
      </dgm:t>
    </dgm:pt>
    <dgm:pt modelId="{669CC2CA-9ACD-4491-80AA-4710267B78B0}">
      <dgm:prSet phldrT="[Text]"/>
      <dgm:spPr/>
      <dgm:t>
        <a:bodyPr/>
        <a:lstStyle/>
        <a:p>
          <a:pPr>
            <a:buClr>
              <a:srgbClr val="000000"/>
            </a:buClr>
            <a:buSzPts val="2400"/>
            <a:buFont typeface="Arial"/>
            <a:buNone/>
          </a:pPr>
          <a:r>
            <a:rPr lang="en-US" b="1">
              <a:solidFill>
                <a:schemeClr val="tx1"/>
              </a:solidFill>
            </a:rPr>
            <a:t>Team’s Advantages</a:t>
          </a:r>
        </a:p>
      </dgm:t>
    </dgm:pt>
    <dgm:pt modelId="{8488A8BE-E09D-482F-9C56-18184EAE0982}" type="parTrans" cxnId="{09A1FC15-3789-48D4-9065-81A0420F8536}">
      <dgm:prSet/>
      <dgm:spPr/>
      <dgm:t>
        <a:bodyPr/>
        <a:lstStyle/>
        <a:p>
          <a:endParaRPr lang="en-US"/>
        </a:p>
      </dgm:t>
    </dgm:pt>
    <dgm:pt modelId="{77BD6B6A-1971-4D1B-9032-35DDE338219C}" type="sibTrans" cxnId="{09A1FC15-3789-48D4-9065-81A0420F8536}">
      <dgm:prSet/>
      <dgm:spPr/>
      <dgm:t>
        <a:bodyPr/>
        <a:lstStyle/>
        <a:p>
          <a:endParaRPr lang="en-US"/>
        </a:p>
      </dgm:t>
    </dgm:pt>
    <dgm:pt modelId="{DC4DC0AD-5EA2-4459-83FC-5DCEDFDD393B}">
      <dgm:prSet phldrT="[Text]" custT="1"/>
      <dgm:spPr/>
      <dgm:t>
        <a:bodyPr/>
        <a:lstStyle/>
        <a:p>
          <a:pPr>
            <a:buClr>
              <a:srgbClr val="000000"/>
            </a:buClr>
            <a:buSzPts val="1400"/>
            <a:buFont typeface="Arial"/>
            <a:buNone/>
          </a:pPr>
          <a:r>
            <a:rPr lang="en-US" sz="1400" dirty="0">
              <a:solidFill>
                <a:schemeClr val="tx1"/>
              </a:solidFill>
              <a:latin typeface="Red Hat Text"/>
              <a:ea typeface="Red Hat Text"/>
              <a:cs typeface="Red Hat Text"/>
              <a:sym typeface="Red Hat Text"/>
            </a:rPr>
            <a:t>Redis documentation is rich with online resources.</a:t>
          </a:r>
        </a:p>
      </dgm:t>
    </dgm:pt>
    <dgm:pt modelId="{D770D285-EAB5-45E0-8A29-B7469616663B}" type="parTrans" cxnId="{41A379AB-8615-4D0A-814B-45D3245101F7}">
      <dgm:prSet/>
      <dgm:spPr/>
      <dgm:t>
        <a:bodyPr/>
        <a:lstStyle/>
        <a:p>
          <a:endParaRPr lang="en-US"/>
        </a:p>
      </dgm:t>
    </dgm:pt>
    <dgm:pt modelId="{D216A999-F7ED-41EC-91BD-523451CB7855}" type="sibTrans" cxnId="{41A379AB-8615-4D0A-814B-45D3245101F7}">
      <dgm:prSet/>
      <dgm:spPr/>
      <dgm:t>
        <a:bodyPr/>
        <a:lstStyle/>
        <a:p>
          <a:endParaRPr lang="en-US"/>
        </a:p>
      </dgm:t>
    </dgm:pt>
    <dgm:pt modelId="{FDEC862B-89EA-406A-80C6-38A0FB05E750}">
      <dgm:prSet phldrT="[Text]" custT="1"/>
      <dgm:spPr/>
      <dgm:t>
        <a:bodyPr/>
        <a:lstStyle/>
        <a:p>
          <a:pPr>
            <a:buClr>
              <a:srgbClr val="000000"/>
            </a:buClr>
            <a:buSzPts val="1400"/>
            <a:buFont typeface="Arial"/>
            <a:buNone/>
          </a:pPr>
          <a:r>
            <a:rPr lang="en-US" sz="1400" dirty="0">
              <a:solidFill>
                <a:schemeClr val="tx1"/>
              </a:solidFill>
              <a:latin typeface="Red Hat Text"/>
              <a:ea typeface="Red Hat Text"/>
              <a:cs typeface="Red Hat Text"/>
              <a:sym typeface="Red Hat Text"/>
            </a:rPr>
            <a:t>The team can grasp Redis's features and applications thoroughly.</a:t>
          </a:r>
        </a:p>
      </dgm:t>
    </dgm:pt>
    <dgm:pt modelId="{DDC1BF73-0D24-4EB9-8F7C-6D973A4A51D9}" type="parTrans" cxnId="{F0BF0694-3D66-4FEA-AD7F-9E1C7A4C32FD}">
      <dgm:prSet/>
      <dgm:spPr/>
      <dgm:t>
        <a:bodyPr/>
        <a:lstStyle/>
        <a:p>
          <a:endParaRPr lang="en-US"/>
        </a:p>
      </dgm:t>
    </dgm:pt>
    <dgm:pt modelId="{0772AFE2-8283-4A3D-B6E2-56ADF89BD7BD}" type="sibTrans" cxnId="{F0BF0694-3D66-4FEA-AD7F-9E1C7A4C32FD}">
      <dgm:prSet/>
      <dgm:spPr/>
      <dgm:t>
        <a:bodyPr/>
        <a:lstStyle/>
        <a:p>
          <a:endParaRPr lang="en-US"/>
        </a:p>
      </dgm:t>
    </dgm:pt>
    <dgm:pt modelId="{7F4F0920-990E-49C9-8644-52B3B4557A27}">
      <dgm:prSet phldrT="[Text]" custT="1"/>
      <dgm:spPr/>
      <dgm:t>
        <a:bodyPr/>
        <a:lstStyle/>
        <a:p>
          <a:pPr>
            <a:buClr>
              <a:srgbClr val="000000"/>
            </a:buClr>
            <a:buSzPts val="1400"/>
            <a:buFont typeface="Arial"/>
            <a:buNone/>
          </a:pPr>
          <a:r>
            <a:rPr lang="vi-VN" sz="1400" dirty="0">
              <a:solidFill>
                <a:schemeClr val="tx1"/>
              </a:solidFill>
              <a:latin typeface="Red Hat Text"/>
              <a:ea typeface="Red Hat Text"/>
              <a:cs typeface="Red Hat Text"/>
              <a:sym typeface="Red Hat Text"/>
            </a:rPr>
            <a:t>Redis </a:t>
          </a:r>
          <a:r>
            <a:rPr lang="en-US" sz="1400" dirty="0">
              <a:solidFill>
                <a:schemeClr val="tx1"/>
              </a:solidFill>
              <a:latin typeface="Red Hat Text"/>
              <a:ea typeface="Red Hat Text"/>
              <a:cs typeface="Red Hat Text"/>
              <a:sym typeface="Red Hat Text"/>
            </a:rPr>
            <a:t>still continuously updated, ensuring long-term and sustainable use for future applications and jobs..</a:t>
          </a:r>
        </a:p>
      </dgm:t>
    </dgm:pt>
    <dgm:pt modelId="{10ED1BEA-45F3-472C-BC12-E7C68C987B14}" type="parTrans" cxnId="{D89BC021-0AD2-44D7-873D-50D97B870183}">
      <dgm:prSet/>
      <dgm:spPr/>
      <dgm:t>
        <a:bodyPr/>
        <a:lstStyle/>
        <a:p>
          <a:endParaRPr lang="en-US"/>
        </a:p>
      </dgm:t>
    </dgm:pt>
    <dgm:pt modelId="{D31F25C0-C994-4B85-921A-075107E384DF}" type="sibTrans" cxnId="{D89BC021-0AD2-44D7-873D-50D97B870183}">
      <dgm:prSet/>
      <dgm:spPr/>
      <dgm:t>
        <a:bodyPr/>
        <a:lstStyle/>
        <a:p>
          <a:endParaRPr lang="en-US"/>
        </a:p>
      </dgm:t>
    </dgm:pt>
    <dgm:pt modelId="{45A039A4-09C2-4370-96EE-EEF1CF2FD59F}" type="pres">
      <dgm:prSet presAssocID="{5EE21565-571D-4A96-A455-2A21359AC36E}" presName="cycle" presStyleCnt="0">
        <dgm:presLayoutVars>
          <dgm:chMax val="1"/>
          <dgm:dir/>
          <dgm:animLvl val="ctr"/>
          <dgm:resizeHandles val="exact"/>
        </dgm:presLayoutVars>
      </dgm:prSet>
      <dgm:spPr/>
    </dgm:pt>
    <dgm:pt modelId="{1644E03A-E542-4034-A6FA-06EA4A026604}" type="pres">
      <dgm:prSet presAssocID="{669CC2CA-9ACD-4491-80AA-4710267B78B0}" presName="centerShape" presStyleLbl="node0" presStyleIdx="0" presStyleCnt="1"/>
      <dgm:spPr/>
    </dgm:pt>
    <dgm:pt modelId="{B6079DC9-47D1-4398-BEE1-CE7E1F36847E}" type="pres">
      <dgm:prSet presAssocID="{D770D285-EAB5-45E0-8A29-B7469616663B}" presName="parTrans" presStyleLbl="bgSibTrans2D1" presStyleIdx="0" presStyleCnt="3"/>
      <dgm:spPr/>
    </dgm:pt>
    <dgm:pt modelId="{9D235302-642F-485F-B693-85B042D0FFD2}" type="pres">
      <dgm:prSet presAssocID="{DC4DC0AD-5EA2-4459-83FC-5DCEDFDD393B}" presName="node" presStyleLbl="node1" presStyleIdx="0" presStyleCnt="3" custScaleX="181492" custRadScaleRad="172268" custRadScaleInc="-37614">
        <dgm:presLayoutVars>
          <dgm:bulletEnabled val="1"/>
        </dgm:presLayoutVars>
      </dgm:prSet>
      <dgm:spPr/>
    </dgm:pt>
    <dgm:pt modelId="{44C9BE8A-A34E-42A6-8096-BBD47D932D8B}" type="pres">
      <dgm:prSet presAssocID="{DDC1BF73-0D24-4EB9-8F7C-6D973A4A51D9}" presName="parTrans" presStyleLbl="bgSibTrans2D1" presStyleIdx="1" presStyleCnt="3" custAng="147560"/>
      <dgm:spPr/>
    </dgm:pt>
    <dgm:pt modelId="{AC8AC847-087C-43F3-96B3-8A8C35306ADE}" type="pres">
      <dgm:prSet presAssocID="{FDEC862B-89EA-406A-80C6-38A0FB05E750}" presName="node" presStyleLbl="node1" presStyleIdx="1" presStyleCnt="3" custScaleX="197712" custRadScaleRad="107078" custRadScaleInc="-3833">
        <dgm:presLayoutVars>
          <dgm:bulletEnabled val="1"/>
        </dgm:presLayoutVars>
      </dgm:prSet>
      <dgm:spPr/>
    </dgm:pt>
    <dgm:pt modelId="{1CFD0E04-053C-41A0-9F44-B93E18DBFE9D}" type="pres">
      <dgm:prSet presAssocID="{10ED1BEA-45F3-472C-BC12-E7C68C987B14}" presName="parTrans" presStyleLbl="bgSibTrans2D1" presStyleIdx="2" presStyleCnt="3"/>
      <dgm:spPr/>
    </dgm:pt>
    <dgm:pt modelId="{BEB7C72D-FD5B-4E36-8BEA-AE5E262D98E9}" type="pres">
      <dgm:prSet presAssocID="{7F4F0920-990E-49C9-8644-52B3B4557A27}" presName="node" presStyleLbl="node1" presStyleIdx="2" presStyleCnt="3" custScaleX="200159" custRadScaleRad="174263" custRadScaleInc="37416">
        <dgm:presLayoutVars>
          <dgm:bulletEnabled val="1"/>
        </dgm:presLayoutVars>
      </dgm:prSet>
      <dgm:spPr/>
    </dgm:pt>
  </dgm:ptLst>
  <dgm:cxnLst>
    <dgm:cxn modelId="{50B8A615-679B-425E-9B5D-82D3FB58FE07}" type="presOf" srcId="{7F4F0920-990E-49C9-8644-52B3B4557A27}" destId="{BEB7C72D-FD5B-4E36-8BEA-AE5E262D98E9}" srcOrd="0" destOrd="0" presId="urn:microsoft.com/office/officeart/2005/8/layout/radial4"/>
    <dgm:cxn modelId="{09A1FC15-3789-48D4-9065-81A0420F8536}" srcId="{5EE21565-571D-4A96-A455-2A21359AC36E}" destId="{669CC2CA-9ACD-4491-80AA-4710267B78B0}" srcOrd="0" destOrd="0" parTransId="{8488A8BE-E09D-482F-9C56-18184EAE0982}" sibTransId="{77BD6B6A-1971-4D1B-9032-35DDE338219C}"/>
    <dgm:cxn modelId="{B50F001F-C347-4D21-8C7A-6EC98B5911A3}" type="presOf" srcId="{D770D285-EAB5-45E0-8A29-B7469616663B}" destId="{B6079DC9-47D1-4398-BEE1-CE7E1F36847E}" srcOrd="0" destOrd="0" presId="urn:microsoft.com/office/officeart/2005/8/layout/radial4"/>
    <dgm:cxn modelId="{D89BC021-0AD2-44D7-873D-50D97B870183}" srcId="{669CC2CA-9ACD-4491-80AA-4710267B78B0}" destId="{7F4F0920-990E-49C9-8644-52B3B4557A27}" srcOrd="2" destOrd="0" parTransId="{10ED1BEA-45F3-472C-BC12-E7C68C987B14}" sibTransId="{D31F25C0-C994-4B85-921A-075107E384DF}"/>
    <dgm:cxn modelId="{10DBD06A-DB85-4DB5-A949-5B476428E005}" type="presOf" srcId="{DC4DC0AD-5EA2-4459-83FC-5DCEDFDD393B}" destId="{9D235302-642F-485F-B693-85B042D0FFD2}" srcOrd="0" destOrd="0" presId="urn:microsoft.com/office/officeart/2005/8/layout/radial4"/>
    <dgm:cxn modelId="{588A7A75-54DF-4763-A999-1CEC829EAC45}" type="presOf" srcId="{DDC1BF73-0D24-4EB9-8F7C-6D973A4A51D9}" destId="{44C9BE8A-A34E-42A6-8096-BBD47D932D8B}" srcOrd="0" destOrd="0" presId="urn:microsoft.com/office/officeart/2005/8/layout/radial4"/>
    <dgm:cxn modelId="{7170AD81-20E6-4FF1-9D3F-858139BB2943}" type="presOf" srcId="{669CC2CA-9ACD-4491-80AA-4710267B78B0}" destId="{1644E03A-E542-4034-A6FA-06EA4A026604}" srcOrd="0" destOrd="0" presId="urn:microsoft.com/office/officeart/2005/8/layout/radial4"/>
    <dgm:cxn modelId="{F0BF0694-3D66-4FEA-AD7F-9E1C7A4C32FD}" srcId="{669CC2CA-9ACD-4491-80AA-4710267B78B0}" destId="{FDEC862B-89EA-406A-80C6-38A0FB05E750}" srcOrd="1" destOrd="0" parTransId="{DDC1BF73-0D24-4EB9-8F7C-6D973A4A51D9}" sibTransId="{0772AFE2-8283-4A3D-B6E2-56ADF89BD7BD}"/>
    <dgm:cxn modelId="{41A379AB-8615-4D0A-814B-45D3245101F7}" srcId="{669CC2CA-9ACD-4491-80AA-4710267B78B0}" destId="{DC4DC0AD-5EA2-4459-83FC-5DCEDFDD393B}" srcOrd="0" destOrd="0" parTransId="{D770D285-EAB5-45E0-8A29-B7469616663B}" sibTransId="{D216A999-F7ED-41EC-91BD-523451CB7855}"/>
    <dgm:cxn modelId="{D9E1B5B3-2A5E-465E-84E4-E7C577A14033}" type="presOf" srcId="{5EE21565-571D-4A96-A455-2A21359AC36E}" destId="{45A039A4-09C2-4370-96EE-EEF1CF2FD59F}" srcOrd="0" destOrd="0" presId="urn:microsoft.com/office/officeart/2005/8/layout/radial4"/>
    <dgm:cxn modelId="{AFE10CD2-36CC-4691-B0E9-DCB8FE963880}" type="presOf" srcId="{FDEC862B-89EA-406A-80C6-38A0FB05E750}" destId="{AC8AC847-087C-43F3-96B3-8A8C35306ADE}" srcOrd="0" destOrd="0" presId="urn:microsoft.com/office/officeart/2005/8/layout/radial4"/>
    <dgm:cxn modelId="{C8CADDD4-8806-44EF-8B83-C143E947A985}" type="presOf" srcId="{10ED1BEA-45F3-472C-BC12-E7C68C987B14}" destId="{1CFD0E04-053C-41A0-9F44-B93E18DBFE9D}" srcOrd="0" destOrd="0" presId="urn:microsoft.com/office/officeart/2005/8/layout/radial4"/>
    <dgm:cxn modelId="{24FF06A0-B335-4935-BAE8-0A0912FA069B}" type="presParOf" srcId="{45A039A4-09C2-4370-96EE-EEF1CF2FD59F}" destId="{1644E03A-E542-4034-A6FA-06EA4A026604}" srcOrd="0" destOrd="0" presId="urn:microsoft.com/office/officeart/2005/8/layout/radial4"/>
    <dgm:cxn modelId="{6EA53C40-E805-4732-AECD-9E508040C5F3}" type="presParOf" srcId="{45A039A4-09C2-4370-96EE-EEF1CF2FD59F}" destId="{B6079DC9-47D1-4398-BEE1-CE7E1F36847E}" srcOrd="1" destOrd="0" presId="urn:microsoft.com/office/officeart/2005/8/layout/radial4"/>
    <dgm:cxn modelId="{E27212A1-139A-462B-BD26-3BCE2116530F}" type="presParOf" srcId="{45A039A4-09C2-4370-96EE-EEF1CF2FD59F}" destId="{9D235302-642F-485F-B693-85B042D0FFD2}" srcOrd="2" destOrd="0" presId="urn:microsoft.com/office/officeart/2005/8/layout/radial4"/>
    <dgm:cxn modelId="{4FE352C5-1AA2-4934-9847-940E594B85E2}" type="presParOf" srcId="{45A039A4-09C2-4370-96EE-EEF1CF2FD59F}" destId="{44C9BE8A-A34E-42A6-8096-BBD47D932D8B}" srcOrd="3" destOrd="0" presId="urn:microsoft.com/office/officeart/2005/8/layout/radial4"/>
    <dgm:cxn modelId="{57B3B404-5AC7-4C36-A0DD-0A559A360AAB}" type="presParOf" srcId="{45A039A4-09C2-4370-96EE-EEF1CF2FD59F}" destId="{AC8AC847-087C-43F3-96B3-8A8C35306ADE}" srcOrd="4" destOrd="0" presId="urn:microsoft.com/office/officeart/2005/8/layout/radial4"/>
    <dgm:cxn modelId="{E707830B-99A2-403F-8FC7-03346685E410}" type="presParOf" srcId="{45A039A4-09C2-4370-96EE-EEF1CF2FD59F}" destId="{1CFD0E04-053C-41A0-9F44-B93E18DBFE9D}" srcOrd="5" destOrd="0" presId="urn:microsoft.com/office/officeart/2005/8/layout/radial4"/>
    <dgm:cxn modelId="{D8391A08-BC61-44B4-A15B-E995FE701A28}" type="presParOf" srcId="{45A039A4-09C2-4370-96EE-EEF1CF2FD59F}" destId="{BEB7C72D-FD5B-4E36-8BEA-AE5E262D98E9}"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E21565-571D-4A96-A455-2A21359AC36E}" type="doc">
      <dgm:prSet loTypeId="urn:microsoft.com/office/officeart/2005/8/layout/radial4" loCatId="relationship" qsTypeId="urn:microsoft.com/office/officeart/2005/8/quickstyle/3d1" qsCatId="3D" csTypeId="urn:microsoft.com/office/officeart/2005/8/colors/accent1_2" csCatId="accent1" phldr="1"/>
      <dgm:spPr/>
      <dgm:t>
        <a:bodyPr/>
        <a:lstStyle/>
        <a:p>
          <a:endParaRPr lang="en-US"/>
        </a:p>
      </dgm:t>
    </dgm:pt>
    <dgm:pt modelId="{669CC2CA-9ACD-4491-80AA-4710267B78B0}">
      <dgm:prSet phldrT="[Text]" custT="1"/>
      <dgm:spPr/>
      <dgm:t>
        <a:bodyPr/>
        <a:lstStyle/>
        <a:p>
          <a:pPr>
            <a:buClr>
              <a:srgbClr val="000000"/>
            </a:buClr>
            <a:buSzPts val="2400"/>
            <a:buFont typeface="Arial"/>
            <a:buNone/>
          </a:pPr>
          <a:r>
            <a:rPr lang="en-US" sz="1400" b="1" dirty="0">
              <a:solidFill>
                <a:schemeClr val="tx1"/>
              </a:solidFill>
              <a:latin typeface="Red Hat Text" panose="020B0604020202020204" charset="0"/>
              <a:ea typeface="Red Hat Text" panose="020B0604020202020204" charset="0"/>
              <a:cs typeface="Red Hat Text" panose="020B0604020202020204" charset="0"/>
            </a:rPr>
            <a:t>Team’s </a:t>
          </a:r>
          <a:r>
            <a:rPr lang="vi-VN" sz="1400" b="1" dirty="0">
              <a:solidFill>
                <a:schemeClr val="tx1"/>
              </a:solidFill>
              <a:ea typeface="Red Hat Text" panose="020B0604020202020204" charset="0"/>
              <a:cs typeface="Red Hat Text" panose="020B0604020202020204" charset="0"/>
            </a:rPr>
            <a:t>Disa</a:t>
          </a:r>
          <a:r>
            <a:rPr lang="en-US" sz="1400" b="1" dirty="0" err="1">
              <a:solidFill>
                <a:schemeClr val="tx1"/>
              </a:solidFill>
              <a:latin typeface="Red Hat Text" panose="020B0604020202020204" charset="0"/>
              <a:ea typeface="Red Hat Text" panose="020B0604020202020204" charset="0"/>
              <a:cs typeface="Red Hat Text" panose="020B0604020202020204" charset="0"/>
            </a:rPr>
            <a:t>dvantages</a:t>
          </a:r>
          <a:endParaRPr lang="en-US" sz="1400" b="1" dirty="0">
            <a:solidFill>
              <a:schemeClr val="tx1"/>
            </a:solidFill>
            <a:latin typeface="Red Hat Text" panose="020B0604020202020204" charset="0"/>
            <a:ea typeface="Red Hat Text" panose="020B0604020202020204" charset="0"/>
            <a:cs typeface="Red Hat Text" panose="020B0604020202020204" charset="0"/>
          </a:endParaRPr>
        </a:p>
      </dgm:t>
    </dgm:pt>
    <dgm:pt modelId="{8488A8BE-E09D-482F-9C56-18184EAE0982}" type="parTrans" cxnId="{09A1FC15-3789-48D4-9065-81A0420F8536}">
      <dgm:prSet/>
      <dgm:spPr/>
      <dgm:t>
        <a:bodyPr/>
        <a:lstStyle/>
        <a:p>
          <a:endParaRPr lang="en-US"/>
        </a:p>
      </dgm:t>
    </dgm:pt>
    <dgm:pt modelId="{77BD6B6A-1971-4D1B-9032-35DDE338219C}" type="sibTrans" cxnId="{09A1FC15-3789-48D4-9065-81A0420F8536}">
      <dgm:prSet/>
      <dgm:spPr/>
      <dgm:t>
        <a:bodyPr/>
        <a:lstStyle/>
        <a:p>
          <a:endParaRPr lang="en-US"/>
        </a:p>
      </dgm:t>
    </dgm:pt>
    <dgm:pt modelId="{DC4DC0AD-5EA2-4459-83FC-5DCEDFDD393B}">
      <dgm:prSet phldrT="[Text]" custT="1"/>
      <dgm:spPr/>
      <dgm:t>
        <a:bodyPr/>
        <a:lstStyle/>
        <a:p>
          <a:pPr>
            <a:buClr>
              <a:srgbClr val="000000"/>
            </a:buClr>
            <a:buSzPts val="1400"/>
            <a:buFont typeface="Arial"/>
            <a:buNone/>
          </a:pPr>
          <a:r>
            <a:rPr lang="en-US" sz="1400" dirty="0">
              <a:solidFill>
                <a:schemeClr val="tx1"/>
              </a:solidFill>
              <a:latin typeface="Red Hat Text"/>
              <a:ea typeface="Red Hat Text"/>
              <a:cs typeface="Red Hat Text"/>
              <a:sym typeface="Red Hat Text"/>
            </a:rPr>
            <a:t>Redis's complexity makes it challenging to fully understand.</a:t>
          </a:r>
          <a:endParaRPr lang="en-US" sz="1400" dirty="0">
            <a:solidFill>
              <a:schemeClr val="tx1"/>
            </a:solidFill>
          </a:endParaRPr>
        </a:p>
      </dgm:t>
    </dgm:pt>
    <dgm:pt modelId="{D770D285-EAB5-45E0-8A29-B7469616663B}" type="parTrans" cxnId="{41A379AB-8615-4D0A-814B-45D3245101F7}">
      <dgm:prSet/>
      <dgm:spPr/>
      <dgm:t>
        <a:bodyPr/>
        <a:lstStyle/>
        <a:p>
          <a:endParaRPr lang="en-US"/>
        </a:p>
      </dgm:t>
    </dgm:pt>
    <dgm:pt modelId="{D216A999-F7ED-41EC-91BD-523451CB7855}" type="sibTrans" cxnId="{41A379AB-8615-4D0A-814B-45D3245101F7}">
      <dgm:prSet/>
      <dgm:spPr/>
      <dgm:t>
        <a:bodyPr/>
        <a:lstStyle/>
        <a:p>
          <a:endParaRPr lang="en-US"/>
        </a:p>
      </dgm:t>
    </dgm:pt>
    <dgm:pt modelId="{FDEC862B-89EA-406A-80C6-38A0FB05E750}">
      <dgm:prSet phldrT="[Text]" custT="1"/>
      <dgm:spPr/>
      <dgm:t>
        <a:bodyPr/>
        <a:lstStyle/>
        <a:p>
          <a:pPr>
            <a:buClr>
              <a:srgbClr val="000000"/>
            </a:buClr>
            <a:buSzPts val="1400"/>
            <a:buFont typeface="Arial"/>
            <a:buNone/>
          </a:pPr>
          <a:r>
            <a:rPr lang="en-US" sz="1400" dirty="0">
              <a:solidFill>
                <a:schemeClr val="tx1"/>
              </a:solidFill>
              <a:latin typeface="Red Hat Text"/>
              <a:ea typeface="Red Hat Text"/>
              <a:cs typeface="Red Hat Text"/>
              <a:sym typeface="Red Hat Text"/>
            </a:rPr>
            <a:t>Storing data in memory can limit performance, especially for memory-intensive apps.</a:t>
          </a:r>
        </a:p>
      </dgm:t>
    </dgm:pt>
    <dgm:pt modelId="{DDC1BF73-0D24-4EB9-8F7C-6D973A4A51D9}" type="parTrans" cxnId="{F0BF0694-3D66-4FEA-AD7F-9E1C7A4C32FD}">
      <dgm:prSet/>
      <dgm:spPr/>
      <dgm:t>
        <a:bodyPr/>
        <a:lstStyle/>
        <a:p>
          <a:endParaRPr lang="en-US"/>
        </a:p>
      </dgm:t>
    </dgm:pt>
    <dgm:pt modelId="{0772AFE2-8283-4A3D-B6E2-56ADF89BD7BD}" type="sibTrans" cxnId="{F0BF0694-3D66-4FEA-AD7F-9E1C7A4C32FD}">
      <dgm:prSet/>
      <dgm:spPr/>
      <dgm:t>
        <a:bodyPr/>
        <a:lstStyle/>
        <a:p>
          <a:endParaRPr lang="en-US"/>
        </a:p>
      </dgm:t>
    </dgm:pt>
    <dgm:pt modelId="{7F4F0920-990E-49C9-8644-52B3B4557A27}">
      <dgm:prSet phldrT="[Text]" custT="1"/>
      <dgm:spPr/>
      <dgm:t>
        <a:bodyPr/>
        <a:lstStyle/>
        <a:p>
          <a:pPr>
            <a:buClr>
              <a:srgbClr val="000000"/>
            </a:buClr>
            <a:buSzPts val="1400"/>
            <a:buFont typeface="Arial"/>
            <a:buNone/>
          </a:pPr>
          <a:r>
            <a:rPr lang="en-US" sz="1400" dirty="0">
              <a:solidFill>
                <a:schemeClr val="tx1"/>
              </a:solidFill>
              <a:latin typeface="Red Hat Text"/>
              <a:ea typeface="Red Hat Text"/>
              <a:cs typeface="Red Hat Text"/>
              <a:sym typeface="Red Hat Text"/>
            </a:rPr>
            <a:t>Finding alternatives for extensive data storage can be challenging..</a:t>
          </a:r>
          <a:endParaRPr lang="en-US" sz="1400" dirty="0">
            <a:solidFill>
              <a:schemeClr val="tx1"/>
            </a:solidFill>
          </a:endParaRPr>
        </a:p>
      </dgm:t>
    </dgm:pt>
    <dgm:pt modelId="{10ED1BEA-45F3-472C-BC12-E7C68C987B14}" type="parTrans" cxnId="{D89BC021-0AD2-44D7-873D-50D97B870183}">
      <dgm:prSet/>
      <dgm:spPr/>
      <dgm:t>
        <a:bodyPr/>
        <a:lstStyle/>
        <a:p>
          <a:endParaRPr lang="en-US"/>
        </a:p>
      </dgm:t>
    </dgm:pt>
    <dgm:pt modelId="{D31F25C0-C994-4B85-921A-075107E384DF}" type="sibTrans" cxnId="{D89BC021-0AD2-44D7-873D-50D97B870183}">
      <dgm:prSet/>
      <dgm:spPr/>
      <dgm:t>
        <a:bodyPr/>
        <a:lstStyle/>
        <a:p>
          <a:endParaRPr lang="en-US"/>
        </a:p>
      </dgm:t>
    </dgm:pt>
    <dgm:pt modelId="{45A039A4-09C2-4370-96EE-EEF1CF2FD59F}" type="pres">
      <dgm:prSet presAssocID="{5EE21565-571D-4A96-A455-2A21359AC36E}" presName="cycle" presStyleCnt="0">
        <dgm:presLayoutVars>
          <dgm:chMax val="1"/>
          <dgm:dir/>
          <dgm:animLvl val="ctr"/>
          <dgm:resizeHandles val="exact"/>
        </dgm:presLayoutVars>
      </dgm:prSet>
      <dgm:spPr/>
    </dgm:pt>
    <dgm:pt modelId="{1644E03A-E542-4034-A6FA-06EA4A026604}" type="pres">
      <dgm:prSet presAssocID="{669CC2CA-9ACD-4491-80AA-4710267B78B0}" presName="centerShape" presStyleLbl="node0" presStyleIdx="0" presStyleCnt="1" custScaleX="129621"/>
      <dgm:spPr/>
    </dgm:pt>
    <dgm:pt modelId="{B6079DC9-47D1-4398-BEE1-CE7E1F36847E}" type="pres">
      <dgm:prSet presAssocID="{D770D285-EAB5-45E0-8A29-B7469616663B}" presName="parTrans" presStyleLbl="bgSibTrans2D1" presStyleIdx="0" presStyleCnt="3"/>
      <dgm:spPr/>
    </dgm:pt>
    <dgm:pt modelId="{9D235302-642F-485F-B693-85B042D0FFD2}" type="pres">
      <dgm:prSet presAssocID="{DC4DC0AD-5EA2-4459-83FC-5DCEDFDD393B}" presName="node" presStyleLbl="node1" presStyleIdx="0" presStyleCnt="3" custScaleX="181492" custRadScaleRad="172268" custRadScaleInc="-37614">
        <dgm:presLayoutVars>
          <dgm:bulletEnabled val="1"/>
        </dgm:presLayoutVars>
      </dgm:prSet>
      <dgm:spPr/>
    </dgm:pt>
    <dgm:pt modelId="{44C9BE8A-A34E-42A6-8096-BBD47D932D8B}" type="pres">
      <dgm:prSet presAssocID="{DDC1BF73-0D24-4EB9-8F7C-6D973A4A51D9}" presName="parTrans" presStyleLbl="bgSibTrans2D1" presStyleIdx="1" presStyleCnt="3" custAng="147560"/>
      <dgm:spPr/>
    </dgm:pt>
    <dgm:pt modelId="{AC8AC847-087C-43F3-96B3-8A8C35306ADE}" type="pres">
      <dgm:prSet presAssocID="{FDEC862B-89EA-406A-80C6-38A0FB05E750}" presName="node" presStyleLbl="node1" presStyleIdx="1" presStyleCnt="3" custScaleX="197712" custRadScaleRad="107078" custRadScaleInc="-3833">
        <dgm:presLayoutVars>
          <dgm:bulletEnabled val="1"/>
        </dgm:presLayoutVars>
      </dgm:prSet>
      <dgm:spPr/>
    </dgm:pt>
    <dgm:pt modelId="{1CFD0E04-053C-41A0-9F44-B93E18DBFE9D}" type="pres">
      <dgm:prSet presAssocID="{10ED1BEA-45F3-472C-BC12-E7C68C987B14}" presName="parTrans" presStyleLbl="bgSibTrans2D1" presStyleIdx="2" presStyleCnt="3"/>
      <dgm:spPr/>
    </dgm:pt>
    <dgm:pt modelId="{BEB7C72D-FD5B-4E36-8BEA-AE5E262D98E9}" type="pres">
      <dgm:prSet presAssocID="{7F4F0920-990E-49C9-8644-52B3B4557A27}" presName="node" presStyleLbl="node1" presStyleIdx="2" presStyleCnt="3" custScaleX="200159" custRadScaleRad="174263" custRadScaleInc="37416">
        <dgm:presLayoutVars>
          <dgm:bulletEnabled val="1"/>
        </dgm:presLayoutVars>
      </dgm:prSet>
      <dgm:spPr/>
    </dgm:pt>
  </dgm:ptLst>
  <dgm:cxnLst>
    <dgm:cxn modelId="{50B8A615-679B-425E-9B5D-82D3FB58FE07}" type="presOf" srcId="{7F4F0920-990E-49C9-8644-52B3B4557A27}" destId="{BEB7C72D-FD5B-4E36-8BEA-AE5E262D98E9}" srcOrd="0" destOrd="0" presId="urn:microsoft.com/office/officeart/2005/8/layout/radial4"/>
    <dgm:cxn modelId="{09A1FC15-3789-48D4-9065-81A0420F8536}" srcId="{5EE21565-571D-4A96-A455-2A21359AC36E}" destId="{669CC2CA-9ACD-4491-80AA-4710267B78B0}" srcOrd="0" destOrd="0" parTransId="{8488A8BE-E09D-482F-9C56-18184EAE0982}" sibTransId="{77BD6B6A-1971-4D1B-9032-35DDE338219C}"/>
    <dgm:cxn modelId="{B50F001F-C347-4D21-8C7A-6EC98B5911A3}" type="presOf" srcId="{D770D285-EAB5-45E0-8A29-B7469616663B}" destId="{B6079DC9-47D1-4398-BEE1-CE7E1F36847E}" srcOrd="0" destOrd="0" presId="urn:microsoft.com/office/officeart/2005/8/layout/radial4"/>
    <dgm:cxn modelId="{D89BC021-0AD2-44D7-873D-50D97B870183}" srcId="{669CC2CA-9ACD-4491-80AA-4710267B78B0}" destId="{7F4F0920-990E-49C9-8644-52B3B4557A27}" srcOrd="2" destOrd="0" parTransId="{10ED1BEA-45F3-472C-BC12-E7C68C987B14}" sibTransId="{D31F25C0-C994-4B85-921A-075107E384DF}"/>
    <dgm:cxn modelId="{10DBD06A-DB85-4DB5-A949-5B476428E005}" type="presOf" srcId="{DC4DC0AD-5EA2-4459-83FC-5DCEDFDD393B}" destId="{9D235302-642F-485F-B693-85B042D0FFD2}" srcOrd="0" destOrd="0" presId="urn:microsoft.com/office/officeart/2005/8/layout/radial4"/>
    <dgm:cxn modelId="{588A7A75-54DF-4763-A999-1CEC829EAC45}" type="presOf" srcId="{DDC1BF73-0D24-4EB9-8F7C-6D973A4A51D9}" destId="{44C9BE8A-A34E-42A6-8096-BBD47D932D8B}" srcOrd="0" destOrd="0" presId="urn:microsoft.com/office/officeart/2005/8/layout/radial4"/>
    <dgm:cxn modelId="{7170AD81-20E6-4FF1-9D3F-858139BB2943}" type="presOf" srcId="{669CC2CA-9ACD-4491-80AA-4710267B78B0}" destId="{1644E03A-E542-4034-A6FA-06EA4A026604}" srcOrd="0" destOrd="0" presId="urn:microsoft.com/office/officeart/2005/8/layout/radial4"/>
    <dgm:cxn modelId="{F0BF0694-3D66-4FEA-AD7F-9E1C7A4C32FD}" srcId="{669CC2CA-9ACD-4491-80AA-4710267B78B0}" destId="{FDEC862B-89EA-406A-80C6-38A0FB05E750}" srcOrd="1" destOrd="0" parTransId="{DDC1BF73-0D24-4EB9-8F7C-6D973A4A51D9}" sibTransId="{0772AFE2-8283-4A3D-B6E2-56ADF89BD7BD}"/>
    <dgm:cxn modelId="{41A379AB-8615-4D0A-814B-45D3245101F7}" srcId="{669CC2CA-9ACD-4491-80AA-4710267B78B0}" destId="{DC4DC0AD-5EA2-4459-83FC-5DCEDFDD393B}" srcOrd="0" destOrd="0" parTransId="{D770D285-EAB5-45E0-8A29-B7469616663B}" sibTransId="{D216A999-F7ED-41EC-91BD-523451CB7855}"/>
    <dgm:cxn modelId="{D9E1B5B3-2A5E-465E-84E4-E7C577A14033}" type="presOf" srcId="{5EE21565-571D-4A96-A455-2A21359AC36E}" destId="{45A039A4-09C2-4370-96EE-EEF1CF2FD59F}" srcOrd="0" destOrd="0" presId="urn:microsoft.com/office/officeart/2005/8/layout/radial4"/>
    <dgm:cxn modelId="{AFE10CD2-36CC-4691-B0E9-DCB8FE963880}" type="presOf" srcId="{FDEC862B-89EA-406A-80C6-38A0FB05E750}" destId="{AC8AC847-087C-43F3-96B3-8A8C35306ADE}" srcOrd="0" destOrd="0" presId="urn:microsoft.com/office/officeart/2005/8/layout/radial4"/>
    <dgm:cxn modelId="{C8CADDD4-8806-44EF-8B83-C143E947A985}" type="presOf" srcId="{10ED1BEA-45F3-472C-BC12-E7C68C987B14}" destId="{1CFD0E04-053C-41A0-9F44-B93E18DBFE9D}" srcOrd="0" destOrd="0" presId="urn:microsoft.com/office/officeart/2005/8/layout/radial4"/>
    <dgm:cxn modelId="{24FF06A0-B335-4935-BAE8-0A0912FA069B}" type="presParOf" srcId="{45A039A4-09C2-4370-96EE-EEF1CF2FD59F}" destId="{1644E03A-E542-4034-A6FA-06EA4A026604}" srcOrd="0" destOrd="0" presId="urn:microsoft.com/office/officeart/2005/8/layout/radial4"/>
    <dgm:cxn modelId="{6EA53C40-E805-4732-AECD-9E508040C5F3}" type="presParOf" srcId="{45A039A4-09C2-4370-96EE-EEF1CF2FD59F}" destId="{B6079DC9-47D1-4398-BEE1-CE7E1F36847E}" srcOrd="1" destOrd="0" presId="urn:microsoft.com/office/officeart/2005/8/layout/radial4"/>
    <dgm:cxn modelId="{E27212A1-139A-462B-BD26-3BCE2116530F}" type="presParOf" srcId="{45A039A4-09C2-4370-96EE-EEF1CF2FD59F}" destId="{9D235302-642F-485F-B693-85B042D0FFD2}" srcOrd="2" destOrd="0" presId="urn:microsoft.com/office/officeart/2005/8/layout/radial4"/>
    <dgm:cxn modelId="{4FE352C5-1AA2-4934-9847-940E594B85E2}" type="presParOf" srcId="{45A039A4-09C2-4370-96EE-EEF1CF2FD59F}" destId="{44C9BE8A-A34E-42A6-8096-BBD47D932D8B}" srcOrd="3" destOrd="0" presId="urn:microsoft.com/office/officeart/2005/8/layout/radial4"/>
    <dgm:cxn modelId="{57B3B404-5AC7-4C36-A0DD-0A559A360AAB}" type="presParOf" srcId="{45A039A4-09C2-4370-96EE-EEF1CF2FD59F}" destId="{AC8AC847-087C-43F3-96B3-8A8C35306ADE}" srcOrd="4" destOrd="0" presId="urn:microsoft.com/office/officeart/2005/8/layout/radial4"/>
    <dgm:cxn modelId="{E707830B-99A2-403F-8FC7-03346685E410}" type="presParOf" srcId="{45A039A4-09C2-4370-96EE-EEF1CF2FD59F}" destId="{1CFD0E04-053C-41A0-9F44-B93E18DBFE9D}" srcOrd="5" destOrd="0" presId="urn:microsoft.com/office/officeart/2005/8/layout/radial4"/>
    <dgm:cxn modelId="{D8391A08-BC61-44B4-A15B-E995FE701A28}" type="presParOf" srcId="{45A039A4-09C2-4370-96EE-EEF1CF2FD59F}" destId="{BEB7C72D-FD5B-4E36-8BEA-AE5E262D98E9}"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E03A-E542-4034-A6FA-06EA4A026604}">
      <dsp:nvSpPr>
        <dsp:cNvPr id="0" name=""/>
        <dsp:cNvSpPr/>
      </dsp:nvSpPr>
      <dsp:spPr>
        <a:xfrm>
          <a:off x="3582704" y="1754213"/>
          <a:ext cx="1472798" cy="147279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
              <a:srgbClr val="000000"/>
            </a:buClr>
            <a:buSzPts val="2400"/>
            <a:buFont typeface="Arial"/>
            <a:buNone/>
          </a:pPr>
          <a:r>
            <a:rPr lang="en-US" sz="1400" b="1" kern="1200">
              <a:solidFill>
                <a:schemeClr val="tx1"/>
              </a:solidFill>
            </a:rPr>
            <a:t>Team’s Advantages</a:t>
          </a:r>
        </a:p>
      </dsp:txBody>
      <dsp:txXfrm>
        <a:off x="3798390" y="1969899"/>
        <a:ext cx="1041426" cy="1041426"/>
      </dsp:txXfrm>
    </dsp:sp>
    <dsp:sp modelId="{B6079DC9-47D1-4398-BEE1-CE7E1F36847E}">
      <dsp:nvSpPr>
        <dsp:cNvPr id="0" name=""/>
        <dsp:cNvSpPr/>
      </dsp:nvSpPr>
      <dsp:spPr>
        <a:xfrm rot="11592821">
          <a:off x="1239707" y="1823511"/>
          <a:ext cx="2264177"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D235302-642F-485F-B693-85B042D0FFD2}">
      <dsp:nvSpPr>
        <dsp:cNvPr id="0" name=""/>
        <dsp:cNvSpPr/>
      </dsp:nvSpPr>
      <dsp:spPr>
        <a:xfrm>
          <a:off x="0" y="1214945"/>
          <a:ext cx="2539360"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en-US" sz="1400" kern="1200" dirty="0">
              <a:solidFill>
                <a:schemeClr val="tx1"/>
              </a:solidFill>
              <a:latin typeface="Red Hat Text"/>
              <a:ea typeface="Red Hat Text"/>
              <a:cs typeface="Red Hat Text"/>
              <a:sym typeface="Red Hat Text"/>
            </a:rPr>
            <a:t>Redis documentation is rich with online resources.</a:t>
          </a:r>
        </a:p>
      </dsp:txBody>
      <dsp:txXfrm>
        <a:off x="32784" y="1247729"/>
        <a:ext cx="2473792" cy="1053758"/>
      </dsp:txXfrm>
    </dsp:sp>
    <dsp:sp modelId="{44C9BE8A-A34E-42A6-8096-BBD47D932D8B}">
      <dsp:nvSpPr>
        <dsp:cNvPr id="0" name=""/>
        <dsp:cNvSpPr/>
      </dsp:nvSpPr>
      <dsp:spPr>
        <a:xfrm rot="16199953">
          <a:off x="3695140" y="914535"/>
          <a:ext cx="1130533"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C8AC847-087C-43F3-96B3-8A8C35306ADE}">
      <dsp:nvSpPr>
        <dsp:cNvPr id="0" name=""/>
        <dsp:cNvSpPr/>
      </dsp:nvSpPr>
      <dsp:spPr>
        <a:xfrm>
          <a:off x="2852991" y="0"/>
          <a:ext cx="2766304"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en-US" sz="1400" kern="1200" dirty="0">
              <a:solidFill>
                <a:schemeClr val="tx1"/>
              </a:solidFill>
              <a:latin typeface="Red Hat Text"/>
              <a:ea typeface="Red Hat Text"/>
              <a:cs typeface="Red Hat Text"/>
              <a:sym typeface="Red Hat Text"/>
            </a:rPr>
            <a:t>The team can grasp Redis's features and applications thoroughly.</a:t>
          </a:r>
        </a:p>
      </dsp:txBody>
      <dsp:txXfrm>
        <a:off x="2885775" y="32784"/>
        <a:ext cx="2700736" cy="1053758"/>
      </dsp:txXfrm>
    </dsp:sp>
    <dsp:sp modelId="{1CFD0E04-053C-41A0-9F44-B93E18DBFE9D}">
      <dsp:nvSpPr>
        <dsp:cNvPr id="0" name=""/>
        <dsp:cNvSpPr/>
      </dsp:nvSpPr>
      <dsp:spPr>
        <a:xfrm rot="20791061">
          <a:off x="5132298" y="1813957"/>
          <a:ext cx="2267472"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EB7C72D-FD5B-4E36-8BEA-AE5E262D98E9}">
      <dsp:nvSpPr>
        <dsp:cNvPr id="0" name=""/>
        <dsp:cNvSpPr/>
      </dsp:nvSpPr>
      <dsp:spPr>
        <a:xfrm>
          <a:off x="5968256" y="1199842"/>
          <a:ext cx="2800541"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vi-VN" sz="1400" kern="1200" dirty="0">
              <a:solidFill>
                <a:schemeClr val="tx1"/>
              </a:solidFill>
              <a:latin typeface="Red Hat Text"/>
              <a:ea typeface="Red Hat Text"/>
              <a:cs typeface="Red Hat Text"/>
              <a:sym typeface="Red Hat Text"/>
            </a:rPr>
            <a:t>Redis </a:t>
          </a:r>
          <a:r>
            <a:rPr lang="en-US" sz="1400" kern="1200" dirty="0">
              <a:solidFill>
                <a:schemeClr val="tx1"/>
              </a:solidFill>
              <a:latin typeface="Red Hat Text"/>
              <a:ea typeface="Red Hat Text"/>
              <a:cs typeface="Red Hat Text"/>
              <a:sym typeface="Red Hat Text"/>
            </a:rPr>
            <a:t>still continuously updated, ensuring long-term and sustainable use for future applications and jobs..</a:t>
          </a:r>
        </a:p>
      </dsp:txBody>
      <dsp:txXfrm>
        <a:off x="6001040" y="1232626"/>
        <a:ext cx="2734973" cy="1053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E03A-E542-4034-A6FA-06EA4A026604}">
      <dsp:nvSpPr>
        <dsp:cNvPr id="0" name=""/>
        <dsp:cNvSpPr/>
      </dsp:nvSpPr>
      <dsp:spPr>
        <a:xfrm>
          <a:off x="3364575" y="1754213"/>
          <a:ext cx="1909056" cy="1472798"/>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Clr>
              <a:srgbClr val="000000"/>
            </a:buClr>
            <a:buSzPts val="2400"/>
            <a:buFont typeface="Arial"/>
            <a:buNone/>
          </a:pPr>
          <a:r>
            <a:rPr lang="en-US" sz="1400" b="1" kern="1200" dirty="0">
              <a:solidFill>
                <a:schemeClr val="tx1"/>
              </a:solidFill>
              <a:latin typeface="Red Hat Text" panose="020B0604020202020204" charset="0"/>
              <a:ea typeface="Red Hat Text" panose="020B0604020202020204" charset="0"/>
              <a:cs typeface="Red Hat Text" panose="020B0604020202020204" charset="0"/>
            </a:rPr>
            <a:t>Team’s </a:t>
          </a:r>
          <a:r>
            <a:rPr lang="vi-VN" sz="1400" b="1" kern="1200" dirty="0">
              <a:solidFill>
                <a:schemeClr val="tx1"/>
              </a:solidFill>
              <a:ea typeface="Red Hat Text" panose="020B0604020202020204" charset="0"/>
              <a:cs typeface="Red Hat Text" panose="020B0604020202020204" charset="0"/>
            </a:rPr>
            <a:t>Disa</a:t>
          </a:r>
          <a:r>
            <a:rPr lang="en-US" sz="1400" b="1" kern="1200" dirty="0" err="1">
              <a:solidFill>
                <a:schemeClr val="tx1"/>
              </a:solidFill>
              <a:latin typeface="Red Hat Text" panose="020B0604020202020204" charset="0"/>
              <a:ea typeface="Red Hat Text" panose="020B0604020202020204" charset="0"/>
              <a:cs typeface="Red Hat Text" panose="020B0604020202020204" charset="0"/>
            </a:rPr>
            <a:t>dvantages</a:t>
          </a:r>
          <a:endParaRPr lang="en-US" sz="1400" b="1" kern="1200" dirty="0">
            <a:solidFill>
              <a:schemeClr val="tx1"/>
            </a:solidFill>
            <a:latin typeface="Red Hat Text" panose="020B0604020202020204" charset="0"/>
            <a:ea typeface="Red Hat Text" panose="020B0604020202020204" charset="0"/>
            <a:cs typeface="Red Hat Text" panose="020B0604020202020204" charset="0"/>
          </a:endParaRPr>
        </a:p>
      </dsp:txBody>
      <dsp:txXfrm>
        <a:off x="3644150" y="1969899"/>
        <a:ext cx="1349906" cy="1041426"/>
      </dsp:txXfrm>
    </dsp:sp>
    <dsp:sp modelId="{B6079DC9-47D1-4398-BEE1-CE7E1F36847E}">
      <dsp:nvSpPr>
        <dsp:cNvPr id="0" name=""/>
        <dsp:cNvSpPr/>
      </dsp:nvSpPr>
      <dsp:spPr>
        <a:xfrm rot="11592821">
          <a:off x="1242229" y="1801736"/>
          <a:ext cx="2073659"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D235302-642F-485F-B693-85B042D0FFD2}">
      <dsp:nvSpPr>
        <dsp:cNvPr id="0" name=""/>
        <dsp:cNvSpPr/>
      </dsp:nvSpPr>
      <dsp:spPr>
        <a:xfrm>
          <a:off x="0" y="1214945"/>
          <a:ext cx="2539360"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en-US" sz="1400" kern="1200" dirty="0">
              <a:solidFill>
                <a:schemeClr val="tx1"/>
              </a:solidFill>
              <a:latin typeface="Red Hat Text"/>
              <a:ea typeface="Red Hat Text"/>
              <a:cs typeface="Red Hat Text"/>
              <a:sym typeface="Red Hat Text"/>
            </a:rPr>
            <a:t>Redis's complexity makes it challenging to fully understand.</a:t>
          </a:r>
          <a:endParaRPr lang="en-US" sz="1400" kern="1200" dirty="0">
            <a:solidFill>
              <a:schemeClr val="tx1"/>
            </a:solidFill>
          </a:endParaRPr>
        </a:p>
      </dsp:txBody>
      <dsp:txXfrm>
        <a:off x="32784" y="1247729"/>
        <a:ext cx="2473792" cy="1053758"/>
      </dsp:txXfrm>
    </dsp:sp>
    <dsp:sp modelId="{44C9BE8A-A34E-42A6-8096-BBD47D932D8B}">
      <dsp:nvSpPr>
        <dsp:cNvPr id="0" name=""/>
        <dsp:cNvSpPr/>
      </dsp:nvSpPr>
      <dsp:spPr>
        <a:xfrm rot="16199953">
          <a:off x="3695264" y="914405"/>
          <a:ext cx="1130273"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C8AC847-087C-43F3-96B3-8A8C35306ADE}">
      <dsp:nvSpPr>
        <dsp:cNvPr id="0" name=""/>
        <dsp:cNvSpPr/>
      </dsp:nvSpPr>
      <dsp:spPr>
        <a:xfrm>
          <a:off x="2852991" y="0"/>
          <a:ext cx="2766304"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en-US" sz="1400" kern="1200" dirty="0">
              <a:solidFill>
                <a:schemeClr val="tx1"/>
              </a:solidFill>
              <a:latin typeface="Red Hat Text"/>
              <a:ea typeface="Red Hat Text"/>
              <a:cs typeface="Red Hat Text"/>
              <a:sym typeface="Red Hat Text"/>
            </a:rPr>
            <a:t>Storing data in memory can limit performance, especially for memory-intensive apps.</a:t>
          </a:r>
        </a:p>
      </dsp:txBody>
      <dsp:txXfrm>
        <a:off x="2885775" y="32784"/>
        <a:ext cx="2700736" cy="1053758"/>
      </dsp:txXfrm>
    </dsp:sp>
    <dsp:sp modelId="{1CFD0E04-053C-41A0-9F44-B93E18DBFE9D}">
      <dsp:nvSpPr>
        <dsp:cNvPr id="0" name=""/>
        <dsp:cNvSpPr/>
      </dsp:nvSpPr>
      <dsp:spPr>
        <a:xfrm rot="20791061">
          <a:off x="5319587" y="1791819"/>
          <a:ext cx="2077567" cy="419747"/>
        </a:xfrm>
        <a:prstGeom prst="lef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EB7C72D-FD5B-4E36-8BEA-AE5E262D98E9}">
      <dsp:nvSpPr>
        <dsp:cNvPr id="0" name=""/>
        <dsp:cNvSpPr/>
      </dsp:nvSpPr>
      <dsp:spPr>
        <a:xfrm>
          <a:off x="5968256" y="1199842"/>
          <a:ext cx="2800541" cy="111932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Clr>
              <a:srgbClr val="000000"/>
            </a:buClr>
            <a:buSzPts val="1400"/>
            <a:buFont typeface="Arial"/>
            <a:buNone/>
          </a:pPr>
          <a:r>
            <a:rPr lang="en-US" sz="1400" kern="1200" dirty="0">
              <a:solidFill>
                <a:schemeClr val="tx1"/>
              </a:solidFill>
              <a:latin typeface="Red Hat Text"/>
              <a:ea typeface="Red Hat Text"/>
              <a:cs typeface="Red Hat Text"/>
              <a:sym typeface="Red Hat Text"/>
            </a:rPr>
            <a:t>Finding alternatives for extensive data storage can be challenging..</a:t>
          </a:r>
          <a:endParaRPr lang="en-US" sz="1400" kern="1200" dirty="0">
            <a:solidFill>
              <a:schemeClr val="tx1"/>
            </a:solidFill>
          </a:endParaRPr>
        </a:p>
      </dsp:txBody>
      <dsp:txXfrm>
        <a:off x="6001040" y="1232626"/>
        <a:ext cx="2734973" cy="105375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F4F857-5F13-BCE9-5FD2-02E8A3347E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277270-6B95-8738-EA92-62EE020480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F7E099-E26D-44F2-BA24-3643B1DB5C64}" type="datetimeFigureOut">
              <a:rPr lang="en-US" smtClean="0"/>
              <a:t>4/7/2024</a:t>
            </a:fld>
            <a:endParaRPr lang="en-US"/>
          </a:p>
        </p:txBody>
      </p:sp>
      <p:sp>
        <p:nvSpPr>
          <p:cNvPr id="4" name="Footer Placeholder 3">
            <a:extLst>
              <a:ext uri="{FF2B5EF4-FFF2-40B4-BE49-F238E27FC236}">
                <a16:creationId xmlns:a16="http://schemas.microsoft.com/office/drawing/2014/main" id="{9A5F1478-8D7B-D9F4-C6A3-B272527C15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F1A5839-0F72-91A7-D931-AEFB09808A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A99B96-AE73-441C-8367-62F47F97CD6E}" type="slidenum">
              <a:rPr lang="en-US" smtClean="0"/>
              <a:t>‹#›</a:t>
            </a:fld>
            <a:endParaRPr lang="en-US"/>
          </a:p>
        </p:txBody>
      </p:sp>
    </p:spTree>
    <p:extLst>
      <p:ext uri="{BB962C8B-B14F-4D97-AF65-F5344CB8AC3E}">
        <p14:creationId xmlns:p14="http://schemas.microsoft.com/office/powerpoint/2010/main" val="3767309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2c5296ff819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 name="Google Shape;1185;g2c5296ff819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2c5296ff81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6" name="Google Shape;1206;g2c5296ff819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c5296ff81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c5296ff81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c5296ff819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c5296ff819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c5296ff81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c5296ff81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c5296ff81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2c5296ff81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c5296ff819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c5296ff819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c5296ff819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9" name="Google Shape;1309;g2c5296ff819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c5296ff81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6" name="Google Shape;1336;g2c5296ff819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2c5296ff81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7" name="Google Shape;1377;g2c5296ff819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Link này là redis window install git, Trong cái đường link này nó sẽ có chứa các cái phien bản cài đặt redis, bao gồm các tệp cài đặt msi và tệp bnens zip, nó cunbxg cing cvaaps mã nguồn của redis dưới dạng file zip</a:t>
            </a: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File cai dang source code, minnh chi can quan tam la cai dc server redis thoi, nen se tien hanh cài đặt file .msi này.</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c5296ff819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7" name="Google Shape;1387;g2c5296ff819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Sau khi đã chạy xong , cfacs bạn vào vị trí mà bạn đã cài đặt thì sẽ thấy có các file ntn,  chúng ta sẽ quan tâm đến 2 file chinh slaf redis-cli và redis-server. Tiếp theo hãy và khai báo biến môi trường, mình sẽ them 1 cái path tới các file exe này.</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c5296ff819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2c5296ff819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Kiểm tra redis này có chạy thành công chưa. Mình sẽ sử dụng cmd để chạy 2 file này, sau khi chạy xong thì sẽ kiểmtra xem có server nào cài trong máy mình chưa? </a:t>
            </a:r>
          </a:p>
          <a:p>
            <a:pPr marL="0" lvl="0" indent="0" algn="l" rtl="0">
              <a:lnSpc>
                <a:spcPct val="100000"/>
              </a:lnSpc>
              <a:spcBef>
                <a:spcPts val="0"/>
              </a:spcBef>
              <a:spcAft>
                <a:spcPts val="0"/>
              </a:spcAft>
              <a:buSzPts val="1100"/>
              <a:buNone/>
            </a:pPr>
            <a:r>
              <a:rPr lang="en-US"/>
              <a:t>Đây là đường dẫn server của nó: 127.0.0.1 cổng localhost và đây là post</a:t>
            </a:r>
          </a:p>
          <a:p>
            <a:pPr marL="0" lvl="0" indent="0" algn="l" rtl="0">
              <a:lnSpc>
                <a:spcPct val="100000"/>
              </a:lnSpc>
              <a:spcBef>
                <a:spcPts val="0"/>
              </a:spcBef>
              <a:spcAft>
                <a:spcPts val="0"/>
              </a:spcAft>
              <a:buSzPts val="1100"/>
              <a:buNone/>
            </a:pPr>
            <a:r>
              <a:rPr lang="en-US"/>
              <a:t>Sau đó nhấn lệnh ping =&gt;hiện chữ PONG thì có nghĩa là server redis đã cài đặt thành công</a:t>
            </a: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2c5296ff819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1" name="Google Shape;1411;g2c5296ff819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Khi mình cài đặt redis, mặc định port là 6379, có thể đổi port để chạy 1 ứng dụng khác.</a:t>
            </a:r>
          </a:p>
          <a:p>
            <a:pPr marL="0" lvl="0" indent="0" algn="l" rtl="0">
              <a:lnSpc>
                <a:spcPct val="100000"/>
              </a:lnSpc>
              <a:spcBef>
                <a:spcPts val="0"/>
              </a:spcBef>
              <a:spcAft>
                <a:spcPts val="0"/>
              </a:spcAft>
              <a:buSzPts val="1100"/>
              <a:buNone/>
            </a:pPr>
            <a:r>
              <a:rPr lang="en-US"/>
              <a:t>Kiểm tra server: redis-server, nó sẽ cho xem cấu hình redis của mình cổng đang chạy là 6379 =&gt; cài đặt thành công</a:t>
            </a:r>
          </a:p>
          <a:p>
            <a:pPr marL="0" lvl="0" indent="0" algn="l" rtl="0">
              <a:lnSpc>
                <a:spcPct val="100000"/>
              </a:lnSpc>
              <a:spcBef>
                <a:spcPts val="0"/>
              </a:spcBef>
              <a:spcAft>
                <a:spcPts val="0"/>
              </a:spcAft>
              <a:buSzPts val="1100"/>
              <a:buNone/>
            </a:pPr>
            <a:r>
              <a:rPr lang="en-US"/>
              <a:t>“redis-server –port 1000: đối port”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c5296ff819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2" name="Google Shape;1422;g2c5296ff819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b="0" i="0">
                <a:solidFill>
                  <a:srgbClr val="1B1B1B"/>
                </a:solidFill>
                <a:effectLst/>
                <a:latin typeface="Open Sans" panose="020B0606030504020204" pitchFamily="34" charset="0"/>
              </a:rPr>
              <a:t>Redis</a:t>
            </a:r>
            <a:r>
              <a:rPr lang="en-US" b="0" i="0">
                <a:solidFill>
                  <a:srgbClr val="1B1B1B"/>
                </a:solidFill>
                <a:effectLst/>
                <a:latin typeface="Open Sans" panose="020B0606030504020204" pitchFamily="34" charset="0"/>
              </a:rPr>
              <a:t> </a:t>
            </a:r>
            <a:r>
              <a:rPr lang="vi-VN" b="0" i="0">
                <a:solidFill>
                  <a:srgbClr val="1B1B1B"/>
                </a:solidFill>
                <a:effectLst/>
                <a:latin typeface="Open Sans" panose="020B0606030504020204" pitchFamily="34" charset="0"/>
              </a:rPr>
              <a:t>là hệ thống lưu trữ dữ liệu in-memory dưới dạng key-value với tốc độ nhanh, mã nguồn mở, được sử dụng để lưu trữ dữ liệu, cache, message broker và queue</a:t>
            </a:r>
            <a:r>
              <a:rPr lang="en-US" b="0" i="0">
                <a:solidFill>
                  <a:srgbClr val="1B1B1B"/>
                </a:solidFill>
                <a:effectLst/>
                <a:latin typeface="Open Sans" panose="020B0606030504020204" pitchFamily="34" charset="0"/>
              </a:rPr>
              <a:t> nên nó </a:t>
            </a:r>
            <a:r>
              <a:rPr lang="vi-VN" b="0" i="0">
                <a:solidFill>
                  <a:srgbClr val="1B1B1B"/>
                </a:solidFill>
                <a:effectLst/>
                <a:latin typeface="Open Sans" panose="020B0606030504020204" pitchFamily="34" charset="0"/>
              </a:rPr>
              <a:t>hỗ trợ nhiều cấu trúc dữ liệu cơ bản như string, hash, list, set, sorted set. </a:t>
            </a:r>
            <a:endParaRPr lang="en-US"/>
          </a:p>
          <a:p>
            <a:pPr marL="0" lvl="0" indent="0" algn="l" rtl="0">
              <a:lnSpc>
                <a:spcPct val="100000"/>
              </a:lnSpc>
              <a:spcBef>
                <a:spcPts val="0"/>
              </a:spcBef>
              <a:spcAft>
                <a:spcPts val="0"/>
              </a:spcAft>
              <a:buSzPts val="1100"/>
              <a:buNone/>
            </a:pPr>
            <a:r>
              <a:rPr lang="en-US"/>
              <a:t>-string là gì? </a:t>
            </a:r>
          </a:p>
          <a:p>
            <a:pPr marL="0" lvl="0" indent="0" algn="l" rtl="0">
              <a:lnSpc>
                <a:spcPct val="100000"/>
              </a:lnSpc>
              <a:spcBef>
                <a:spcPts val="0"/>
              </a:spcBef>
              <a:spcAft>
                <a:spcPts val="0"/>
              </a:spcAft>
              <a:buSzPts val="1100"/>
              <a:buNone/>
            </a:pPr>
            <a:r>
              <a:rPr lang="vi-VN" b="0" i="0">
                <a:solidFill>
                  <a:srgbClr val="1B1B1B"/>
                </a:solidFill>
                <a:effectLst/>
                <a:latin typeface="Open Sans" panose="020B0606030504020204" pitchFamily="34" charset="0"/>
              </a:rPr>
              <a:t>String là kiểu dữ liệu cơ bản nhất của Redis. Redis string được lưu dưới dạng nhị phân nên có thể chứa bất kì loại dữ liệu nào như ảnh dạng JPEG hay Ruby object. Độ dài giá trị của 1 string tối đa là 512MB.</a:t>
            </a:r>
            <a:r>
              <a:rPr lang="en-US" b="0" i="0">
                <a:solidFill>
                  <a:srgbClr val="1B1B1B"/>
                </a:solidFill>
                <a:effectLst/>
                <a:latin typeface="Open Sans" panose="020B0606030504020204" pitchFamily="34" charset="0"/>
              </a:rPr>
              <a:t> </a:t>
            </a:r>
            <a:r>
              <a:rPr lang="vi-VN" b="0" i="0">
                <a:solidFill>
                  <a:srgbClr val="1B1B1B"/>
                </a:solidFill>
                <a:effectLst/>
                <a:latin typeface="Open Sans" panose="020B0606030504020204" pitchFamily="34" charset="0"/>
              </a:rPr>
              <a:t>Bằng cách sử dụng lệnh SET và lệnh GET chúng ta sẽ đặt gía trị và truy xuất giá trị của key</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c5296ff819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2" name="Google Shape;1422;g2c5296ff819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Đầu tiên chúng ta sẽ thiết lập 1 khóa vơi  1 giá trị tương ứng. Trong th này thì mình sẽ tạo 1 khóa là course với value là 21khmt2</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-Sau khi mà thiết lập xong mình sẽ check coi là nó tồn tại hay chưa, dung lệnh EXISTS: nếu trả về 0 thì tức là chưa còn 1 thì đã tồn tại.</a:t>
            </a:r>
          </a:p>
          <a:p>
            <a:pPr marL="0" lvl="0" indent="0" algn="l" rtl="0">
              <a:lnSpc>
                <a:spcPct val="100000"/>
              </a:lnSpc>
              <a:spcBef>
                <a:spcPts val="0"/>
              </a:spcBef>
              <a:spcAft>
                <a:spcPts val="0"/>
              </a:spcAft>
              <a:buSzPts val="1100"/>
              <a:buNone/>
            </a:pPr>
            <a:r>
              <a:rPr lang="en-US"/>
              <a:t>-Sau đó dung leengj GET để lấy dữ liệu từ key course.</a:t>
            </a:r>
          </a:p>
          <a:p>
            <a:pPr marL="0" lvl="0" indent="0" algn="l" rtl="0">
              <a:lnSpc>
                <a:spcPct val="100000"/>
              </a:lnSpc>
              <a:spcBef>
                <a:spcPts val="0"/>
              </a:spcBef>
              <a:spcAft>
                <a:spcPts val="0"/>
              </a:spcAft>
              <a:buSzPts val="1100"/>
              <a:buNone/>
            </a:pPr>
            <a:r>
              <a:rPr lang="en-US"/>
              <a:t>-Do nó là kiểu dữ liệu tring nên mình cũng có thể lấy độ dài hay bằng lệnh STRLEN.</a:t>
            </a:r>
          </a:p>
          <a:p>
            <a:pPr marL="0" lvl="0" indent="0" algn="l" rtl="0">
              <a:lnSpc>
                <a:spcPct val="100000"/>
              </a:lnSpc>
              <a:spcBef>
                <a:spcPts val="0"/>
              </a:spcBef>
              <a:spcAft>
                <a:spcPts val="0"/>
              </a:spcAft>
              <a:buSzPts val="1100"/>
              <a:buNone/>
            </a:pPr>
            <a:r>
              <a:rPr lang="en-US"/>
              <a:t>-Hoặc là mình sẽ dung dung lệnh append để them choỗi vào cuối giá trị của một khóa, munhf se them choỗi hcmus vào cuối khóa course nó tsex trả về độ dài choổi mới là 13 kí tự</a:t>
            </a:r>
          </a:p>
          <a:p>
            <a:pPr marL="0" lvl="0" indent="0" algn="l" rtl="0">
              <a:lnSpc>
                <a:spcPct val="100000"/>
              </a:lnSpc>
              <a:spcBef>
                <a:spcPts val="0"/>
              </a:spcBef>
              <a:spcAft>
                <a:spcPts val="0"/>
              </a:spcAft>
              <a:buSzPts val="1100"/>
              <a:buNone/>
            </a:pPr>
            <a:r>
              <a:rPr lang="en-US"/>
              <a:t>Kiểm tra lại xem có đúng ko.</a:t>
            </a:r>
          </a:p>
          <a:p>
            <a:pPr marL="0" lvl="0" indent="0" algn="l" rtl="0">
              <a:lnSpc>
                <a:spcPct val="100000"/>
              </a:lnSpc>
              <a:spcBef>
                <a:spcPts val="0"/>
              </a:spcBef>
              <a:spcAft>
                <a:spcPts val="0"/>
              </a:spcAft>
              <a:buSzPts val="1100"/>
              <a:buNone/>
            </a:pPr>
            <a:r>
              <a:rPr lang="en-US"/>
              <a:t>Và cuối cugf là xóa key đó bằng lệnh del.</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-Có 1 cái lệnh khá là hay trong redis là EXPIRE 1 cái khóa trong 1 thoiwgf gian nhất định, thì trong trg hợp này mình sẽ expires cái khóa course mà mình đã tạo trước trong vòng 10s.  Đặt thời gian sosongs của nó là 10s</a:t>
            </a:r>
          </a:p>
          <a:p>
            <a:pPr marL="0" lvl="0" indent="0" algn="l" rtl="0">
              <a:lnSpc>
                <a:spcPct val="100000"/>
              </a:lnSpc>
              <a:spcBef>
                <a:spcPts val="0"/>
              </a:spcBef>
              <a:spcAft>
                <a:spcPts val="0"/>
              </a:spcAft>
              <a:buSzPts val="1100"/>
              <a:buNone/>
            </a:pPr>
            <a:r>
              <a:rPr lang="en-US"/>
              <a:t>Sau đó mình sẽ lấy TTL(time to live của 1 khóa) nó sẽ trả về thời gian sống còn lại của khóa</a:t>
            </a:r>
          </a:p>
          <a:p>
            <a:pPr marL="0" lvl="0" indent="0" algn="l" rtl="0">
              <a:lnSpc>
                <a:spcPct val="100000"/>
              </a:lnSpc>
              <a:spcBef>
                <a:spcPts val="0"/>
              </a:spcBef>
              <a:spcAft>
                <a:spcPts val="0"/>
              </a:spcAft>
              <a:buSzPts val="1100"/>
              <a:buNone/>
            </a:pPr>
            <a:r>
              <a:rPr lang="en-US"/>
              <a:t>-trườn hipwj 4: còn 4s, 0 thì đã hết hạn.</a:t>
            </a:r>
          </a:p>
          <a:p>
            <a:pPr marL="0" lvl="0" indent="0" algn="l" rtl="0">
              <a:lnSpc>
                <a:spcPct val="100000"/>
              </a:lnSpc>
              <a:spcBef>
                <a:spcPts val="0"/>
              </a:spcBef>
              <a:spcAft>
                <a:spcPts val="0"/>
              </a:spcAft>
              <a:buSzPts val="1100"/>
              <a:buNone/>
            </a:pPr>
            <a:r>
              <a:rPr lang="vi-VN"/>
              <a:t>Điều này được thể hiện bằng giá trị nil khi bạn chạy GET course, cho biết khóa "course" không còn tồn tại trong Redis nữa.</a:t>
            </a:r>
            <a:r>
              <a:rPr lang="en-US"/>
              <a:t>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=&gt; ứng dụng tuyệt vời để </a:t>
            </a:r>
            <a:r>
              <a:rPr lang="vi-VN"/>
              <a:t>Quản lý token và mã xác thực: Trong các hệ thống xác thực, Redis có thể được sử dụng để lưu trữ các token hoặc mã xác thực tạm thời. Bằng cách đặt TTL cho các khóa liên quan đến token hoặc mã xác thực, bạn có thể đảm bảo rằng các token sẽ tự động hết hạn sau một thời gian nhất định, giúp bảo vệ tính bảo mật của hệ thống.</a:t>
            </a:r>
            <a:endParaRPr lang="en-US"/>
          </a:p>
        </p:txBody>
      </p:sp>
    </p:spTree>
    <p:extLst>
      <p:ext uri="{BB962C8B-B14F-4D97-AF65-F5344CB8AC3E}">
        <p14:creationId xmlns:p14="http://schemas.microsoft.com/office/powerpoint/2010/main" val="311131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c5296ff819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2c5296ff819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vi-VN" b="0" i="0">
                <a:solidFill>
                  <a:srgbClr val="1B1B1B"/>
                </a:solidFill>
                <a:effectLst/>
                <a:latin typeface="Open Sans" panose="020B0606030504020204" pitchFamily="34" charset="0"/>
              </a:rPr>
              <a:t>List trong Redis là linked list, lưu trữ 1 danh sách có thứ tự (trước sau) của các string. Cách lưu trữ này giúp cho thời gian add thêm 1 phần tử vào đầu hoặc cuối list là hằng số, bất kể size của list là bao nhiêu. Lợi thế này cũng có 1 mặt trái là việc truy xuất đến phần tử theo index của linked list là lâu hơn rất nhiều so với array.</a:t>
            </a:r>
            <a:endParaRPr lang="en-US" b="0" i="0">
              <a:solidFill>
                <a:srgbClr val="1B1B1B"/>
              </a:solidFill>
              <a:effectLst/>
              <a:latin typeface="Open Sans" panose="020B0606030504020204" pitchFamily="34" charset="0"/>
            </a:endParaRPr>
          </a:p>
          <a:p>
            <a:r>
              <a:rPr lang="en-US" b="0" i="0">
                <a:solidFill>
                  <a:srgbClr val="1B1B1B"/>
                </a:solidFill>
                <a:effectLst/>
                <a:latin typeface="Open Sans" panose="020B0606030504020204" pitchFamily="34" charset="0"/>
              </a:rPr>
              <a:t>Điển hình là tính năng </a:t>
            </a:r>
            <a:r>
              <a:rPr lang="vi-VN" b="0" i="0">
                <a:solidFill>
                  <a:srgbClr val="1B1B1B"/>
                </a:solidFill>
                <a:effectLst/>
                <a:latin typeface="Open Sans" panose="020B0606030504020204" pitchFamily="34" charset="0"/>
              </a:rPr>
              <a:t>là lưu lại các post mới nhất của users trên mạng xã hội, điển hình là mạng xã hội nổi tiếng Twitter dùng Redis cho việc này (lưu các tweets mới nhất của users). </a:t>
            </a:r>
            <a:endParaRPr lang="en-US" b="0" i="0">
              <a:solidFill>
                <a:srgbClr val="1B1B1B"/>
              </a:solidFill>
              <a:effectLst/>
              <a:latin typeface="Open Sans" panose="020B0606030504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2c5296ff819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2c5296ff819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a:solidFill>
                  <a:srgbClr val="1B1B1B"/>
                </a:solidFill>
                <a:effectLst/>
                <a:latin typeface="Open Sans" panose="020B0606030504020204" pitchFamily="34" charset="0"/>
              </a:rPr>
              <a:t>RPUSH để PUSH vào cuối list 1 hoặc nhiều giá trị, them anh Nguyen van A vào cuối danh sách</a:t>
            </a:r>
          </a:p>
          <a:p>
            <a:pPr algn="l"/>
            <a:r>
              <a:rPr lang="en-US" b="0" i="0">
                <a:solidFill>
                  <a:srgbClr val="1B1B1B"/>
                </a:solidFill>
                <a:effectLst/>
                <a:latin typeface="Open Sans" panose="020B0606030504020204" pitchFamily="34" charset="0"/>
              </a:rPr>
              <a:t>Lnầ lượt them chị B và anh C vào cuối danh sacgs, tương tự chúng ta cũng có thể dung LPUSH để có thể thêm vào đầu ds.</a:t>
            </a:r>
          </a:p>
          <a:p>
            <a:pPr algn="l"/>
            <a:r>
              <a:rPr lang="en-US" b="0" i="0">
                <a:solidFill>
                  <a:srgbClr val="1B1B1B"/>
                </a:solidFill>
                <a:effectLst/>
                <a:latin typeface="Open Sans" panose="020B0606030504020204" pitchFamily="34" charset="0"/>
              </a:rPr>
              <a:t>Lệnh tiếp theo sẽ là LRANGE: </a:t>
            </a:r>
            <a:r>
              <a:rPr lang="vi-VN" b="0" i="0">
                <a:solidFill>
                  <a:srgbClr val="1B1B1B"/>
                </a:solidFill>
                <a:effectLst/>
                <a:latin typeface="Open Sans" panose="020B0606030504020204" pitchFamily="34" charset="0"/>
              </a:rPr>
              <a:t>Lệnh LRANGE được sử dụng để truy xuất các phần tử trong danh sách với chỉ mục từ start đến end.</a:t>
            </a:r>
            <a:r>
              <a:rPr lang="en-US" b="0" i="0">
                <a:solidFill>
                  <a:srgbClr val="1B1B1B"/>
                </a:solidFill>
                <a:effectLst/>
                <a:latin typeface="Open Sans" panose="020B0606030504020204" pitchFamily="34" charset="0"/>
              </a:rPr>
              <a:t> D</a:t>
            </a:r>
            <a:r>
              <a:rPr lang="vi-VN" b="0" i="0">
                <a:solidFill>
                  <a:srgbClr val="1B1B1B"/>
                </a:solidFill>
                <a:effectLst/>
                <a:latin typeface="Open Sans" panose="020B0606030504020204" pitchFamily="34" charset="0"/>
              </a:rPr>
              <a:t>anh sách được trả về bao gồm các phần tử từ chỉ mục 0 đến 1, tức là "Nguyen Van A" và "Nguyen Thi B".</a:t>
            </a:r>
            <a:endParaRPr lang="en-US" b="0" i="0">
              <a:solidFill>
                <a:srgbClr val="1B1B1B"/>
              </a:solidFill>
              <a:effectLst/>
              <a:latin typeface="Open Sans" panose="020B0606030504020204" pitchFamily="34" charset="0"/>
            </a:endParaRPr>
          </a:p>
          <a:p>
            <a:pPr algn="l"/>
            <a:r>
              <a:rPr lang="en-US" b="0" i="0">
                <a:solidFill>
                  <a:srgbClr val="1B1B1B"/>
                </a:solidFill>
                <a:effectLst/>
                <a:latin typeface="Open Sans" panose="020B0606030504020204" pitchFamily="34" charset="0"/>
              </a:rPr>
              <a:t>Còn câu l</a:t>
            </a:r>
            <a:r>
              <a:rPr lang="vi-VN" b="0" i="0">
                <a:solidFill>
                  <a:srgbClr val="1B1B1B"/>
                </a:solidFill>
                <a:effectLst/>
                <a:latin typeface="Open Sans" panose="020B0606030504020204" pitchFamily="34" charset="0"/>
              </a:rPr>
              <a:t>ệnh LINDEX được sử dụng để truy xuất phần tử tại chỉ mục đã cho trong danh sách.</a:t>
            </a:r>
            <a:r>
              <a:rPr lang="en-US" b="0" i="0">
                <a:solidFill>
                  <a:srgbClr val="1B1B1B"/>
                </a:solidFill>
                <a:effectLst/>
                <a:latin typeface="Open Sans" panose="020B0606030504020204" pitchFamily="34" charset="0"/>
              </a:rPr>
              <a:t> </a:t>
            </a:r>
            <a:r>
              <a:rPr lang="vi-VN" b="0" i="0">
                <a:solidFill>
                  <a:srgbClr val="1B1B1B"/>
                </a:solidFill>
                <a:effectLst/>
                <a:latin typeface="Open Sans" panose="020B0606030504020204" pitchFamily="34" charset="0"/>
              </a:rPr>
              <a:t>phần tử tại chỉ mục 1 là "Nguyen Thi B" được trả về.</a:t>
            </a:r>
            <a:endParaRPr lang="en-US" b="0" i="0">
              <a:solidFill>
                <a:srgbClr val="1B1B1B"/>
              </a:solidFill>
              <a:effectLst/>
              <a:latin typeface="Open Sans" panose="020B0606030504020204" pitchFamily="34" charset="0"/>
            </a:endParaRPr>
          </a:p>
          <a:p>
            <a:pPr algn="l"/>
            <a:endParaRPr lang="en-US" b="0" i="0">
              <a:solidFill>
                <a:srgbClr val="1B1B1B"/>
              </a:solidFill>
              <a:effectLst/>
              <a:latin typeface="Open Sans" panose="020B0606030504020204" pitchFamily="34" charset="0"/>
            </a:endParaRPr>
          </a:p>
          <a:p>
            <a:pPr algn="l"/>
            <a:r>
              <a:rPr lang="en-US" b="0" i="0">
                <a:solidFill>
                  <a:srgbClr val="1B1B1B"/>
                </a:solidFill>
                <a:effectLst/>
                <a:latin typeface="Open Sans" panose="020B0606030504020204" pitchFamily="34" charset="0"/>
              </a:rPr>
              <a:t>Nếu là là linked list thì push tất  nhiên cũng sẽ có pop </a:t>
            </a:r>
          </a:p>
          <a:p>
            <a:pPr algn="l"/>
            <a:r>
              <a:rPr lang="vi-VN" b="0" i="0">
                <a:solidFill>
                  <a:srgbClr val="ECECEC"/>
                </a:solidFill>
                <a:effectLst/>
                <a:latin typeface="Arial" panose="020B0604020202020204" pitchFamily="34" charset="0"/>
              </a:rPr>
              <a:t>Lệnh LPOP được sử dụng để loại bỏ và trả về phần tử đầu tiên của danh sách.</a:t>
            </a:r>
            <a:r>
              <a:rPr lang="en-US" b="0" i="0">
                <a:solidFill>
                  <a:srgbClr val="1B1B1B"/>
                </a:solidFill>
                <a:effectLst/>
                <a:latin typeface="Open Sans" panose="020B0606030504020204" pitchFamily="34" charset="0"/>
              </a:rPr>
              <a:t> Trong th này </a:t>
            </a:r>
            <a:r>
              <a:rPr lang="vi-VN" b="0" i="0">
                <a:solidFill>
                  <a:srgbClr val="1B1B1B"/>
                </a:solidFill>
                <a:effectLst/>
                <a:latin typeface="Open Sans" panose="020B0606030504020204" pitchFamily="34" charset="0"/>
              </a:rPr>
              <a:t>phần tử "Nguyen Van A" được loại bỏ khỏi danh sách và trả về.</a:t>
            </a:r>
            <a:endParaRPr lang="en-US" b="0" i="0">
              <a:solidFill>
                <a:srgbClr val="1B1B1B"/>
              </a:solidFill>
              <a:effectLst/>
              <a:latin typeface="Open Sans" panose="020B0606030504020204" pitchFamily="34" charset="0"/>
            </a:endParaRPr>
          </a:p>
          <a:p>
            <a:pPr algn="l"/>
            <a:endParaRPr lang="en-US" b="0" i="0">
              <a:solidFill>
                <a:srgbClr val="1B1B1B"/>
              </a:solidFill>
              <a:effectLst/>
              <a:latin typeface="Open Sans" panose="020B0606030504020204" pitchFamily="34" charset="0"/>
            </a:endParaRPr>
          </a:p>
          <a:p>
            <a:pPr algn="l"/>
            <a:r>
              <a:rPr lang="en-US" b="0" i="0">
                <a:solidFill>
                  <a:srgbClr val="1B1B1B"/>
                </a:solidFill>
                <a:effectLst/>
                <a:latin typeface="Open Sans" panose="020B0606030504020204" pitchFamily="34" charset="0"/>
              </a:rPr>
              <a:t>Sau đó kiểm tra lại thì ko thấy anh A xuất hiện tỏng ds nữa.</a:t>
            </a:r>
          </a:p>
          <a:p>
            <a:pPr algn="l"/>
            <a:endParaRPr lang="en-US" b="0" i="0">
              <a:solidFill>
                <a:srgbClr val="1B1B1B"/>
              </a:solidFill>
              <a:effectLst/>
              <a:latin typeface="Open Sans" panose="020B0606030504020204" pitchFamily="34" charset="0"/>
            </a:endParaRPr>
          </a:p>
          <a:p>
            <a:pPr algn="l"/>
            <a:r>
              <a:rPr lang="en-US" b="0" i="0">
                <a:solidFill>
                  <a:srgbClr val="1B1B1B"/>
                </a:solidFill>
                <a:effectLst/>
                <a:latin typeface="Open Sans" panose="020B0606030504020204" pitchFamily="34" charset="0"/>
              </a:rPr>
              <a:t>Xóa: </a:t>
            </a:r>
            <a:r>
              <a:rPr lang="en-US" b="0" i="0">
                <a:solidFill>
                  <a:srgbClr val="FFFFFF"/>
                </a:solidFill>
                <a:effectLst/>
                <a:latin typeface="Arial" panose="020B0604020202020204" pitchFamily="34" charset="0"/>
              </a:rPr>
              <a:t>LREM mylist </a:t>
            </a:r>
            <a:r>
              <a:rPr lang="en-US" b="0" i="0">
                <a:solidFill>
                  <a:srgbClr val="DF3079"/>
                </a:solidFill>
                <a:effectLst/>
                <a:latin typeface="Arial" panose="020B0604020202020204" pitchFamily="34" charset="0"/>
              </a:rPr>
              <a:t>2</a:t>
            </a:r>
            <a:r>
              <a:rPr lang="en-US" b="0" i="0">
                <a:solidFill>
                  <a:srgbClr val="FFFFFF"/>
                </a:solidFill>
                <a:effectLst/>
                <a:latin typeface="Arial" panose="020B0604020202020204" pitchFamily="34" charset="0"/>
              </a:rPr>
              <a:t> </a:t>
            </a:r>
            <a:r>
              <a:rPr lang="en-US" b="0" i="0">
                <a:solidFill>
                  <a:srgbClr val="00A67D"/>
                </a:solidFill>
                <a:effectLst/>
                <a:latin typeface="Arial" panose="020B0604020202020204" pitchFamily="34" charset="0"/>
              </a:rPr>
              <a:t>"two"</a:t>
            </a:r>
            <a:endParaRPr lang="en-US" b="0" i="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4148906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a:solidFill>
                  <a:srgbClr val="1B1B1B"/>
                </a:solidFill>
                <a:effectLst/>
                <a:latin typeface="Open Sans" panose="020B0606030504020204" pitchFamily="34" charset="0"/>
              </a:rPr>
              <a:t>Ứng dụng cho nó chính là, một tính năng rất dễ thấy ở các trò chơi thi đấu. </a:t>
            </a:r>
          </a:p>
          <a:p>
            <a:pPr marL="0" lvl="0" indent="0" algn="l" rtl="0">
              <a:lnSpc>
                <a:spcPct val="100000"/>
              </a:lnSpc>
              <a:spcBef>
                <a:spcPts val="0"/>
              </a:spcBef>
              <a:spcAft>
                <a:spcPts val="0"/>
              </a:spcAft>
              <a:buSzPts val="1100"/>
              <a:buNone/>
            </a:pPr>
            <a:r>
              <a:rPr lang="vi-VN" b="1"/>
              <a:t>Với bảng xếp hạng, người dùng có thể kiểm tra thành tích, thứ hạng, thứ hạng của anh ấy so với những người chơi khác hoặc bạn b</a:t>
            </a:r>
            <a:r>
              <a:rPr lang="en-US" b="1"/>
              <a:t>è của họ</a:t>
            </a:r>
            <a:r>
              <a:rPr lang="vi-VN" b="1"/>
              <a:t>. </a:t>
            </a:r>
            <a:br>
              <a:rPr lang="vi-VN"/>
            </a:br>
            <a:endParaRPr/>
          </a:p>
        </p:txBody>
      </p:sp>
    </p:spTree>
    <p:extLst>
      <p:ext uri="{BB962C8B-B14F-4D97-AF65-F5344CB8AC3E}">
        <p14:creationId xmlns:p14="http://schemas.microsoft.com/office/powerpoint/2010/main" val="1394286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vi-VN">
                <a:effectLst/>
              </a:rPr>
              <a:t>Trong một trò chơi, một bảng xếp hạng đơn giản chỉ cần hai thông tin cụ thể: id người dùng hoặc UUID và điểm số của người dùng. Điều này có thể được biểu diễn trong một bảng tương quan như sau</a:t>
            </a:r>
          </a:p>
        </p:txBody>
      </p:sp>
    </p:spTree>
    <p:extLst>
      <p:ext uri="{BB962C8B-B14F-4D97-AF65-F5344CB8AC3E}">
        <p14:creationId xmlns:p14="http://schemas.microsoft.com/office/powerpoint/2010/main" val="341457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Lần đầu tiên người dung truy cập vào leaderboard thì sẽ như sau:</a:t>
            </a:r>
          </a:p>
          <a:p>
            <a:pPr marL="0" lvl="0" indent="0" algn="l" rtl="0">
              <a:lnSpc>
                <a:spcPct val="100000"/>
              </a:lnSpc>
              <a:spcBef>
                <a:spcPts val="0"/>
              </a:spcBef>
              <a:spcAft>
                <a:spcPts val="0"/>
              </a:spcAft>
              <a:buSzPts val="1100"/>
              <a:buNone/>
            </a:pPr>
            <a:r>
              <a:rPr lang="en-US"/>
              <a:t>INSERT INTO leaderboard (uuid, score, created_at) VALUES (‘79232323’, 99, 25–10–2019);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-Cập nhật sẽ như sau</a:t>
            </a:r>
          </a:p>
          <a:p>
            <a:pPr marL="0" lvl="0" indent="0" algn="l" rtl="0">
              <a:lnSpc>
                <a:spcPct val="100000"/>
              </a:lnSpc>
              <a:spcBef>
                <a:spcPts val="0"/>
              </a:spcBef>
              <a:spcAft>
                <a:spcPts val="0"/>
              </a:spcAft>
              <a:buSzPts val="1100"/>
              <a:buNone/>
            </a:pPr>
            <a:r>
              <a:rPr lang="en-US"/>
              <a:t>Update to a users score would be like: UPDATE leaderboard set score=score+1 where uuid=‘79232323’; </a:t>
            </a:r>
          </a:p>
          <a:p>
            <a:pPr marL="0" lvl="0" indent="0" algn="l" rtl="0">
              <a:lnSpc>
                <a:spcPct val="100000"/>
              </a:lnSpc>
              <a:spcBef>
                <a:spcPts val="0"/>
              </a:spcBef>
              <a:spcAft>
                <a:spcPts val="0"/>
              </a:spcAft>
              <a:buSzPts val="1100"/>
              <a:buNone/>
            </a:pPr>
            <a:r>
              <a:rPr lang="en-US"/>
              <a:t>Thì cái kiến trúc database tương quan này nó chỉ phù hợp các trò chơi với 1 số lượng người dung vừa phải. Nó rất dễ để triển khai:</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SELECT uuid, RANK() OVER (ORDER BY uuid) myrank FROM leaderboard)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vi-VN"/>
              <a:t>Khi số lượng người dùng tăng lên (ví dụ lên đến một triệu), chúng ta gặp vấn đề về tỷ lệ mở rộng do các lý do sau:</a:t>
            </a:r>
            <a:endParaRPr lang="en-US"/>
          </a:p>
          <a:p>
            <a:pPr algn="l"/>
            <a:r>
              <a:rPr lang="vi-VN" b="0" i="0">
                <a:solidFill>
                  <a:srgbClr val="ECECEC"/>
                </a:solidFill>
                <a:effectLst/>
                <a:latin typeface="Arial" panose="020B0604020202020204" pitchFamily="34" charset="0"/>
              </a:rPr>
              <a:t>Câu truy vấn đơn giản này có thể mất hàng chục giây khi số lượng người dùng là hàng triệu trong một bảng lớn.</a:t>
            </a:r>
          </a:p>
          <a:p>
            <a:pPr algn="l"/>
            <a:r>
              <a:rPr lang="vi-VN" b="0" i="0">
                <a:solidFill>
                  <a:srgbClr val="ECECEC"/>
                </a:solidFill>
                <a:effectLst/>
                <a:latin typeface="Arial" panose="020B0604020202020204" pitchFamily="34" charset="0"/>
              </a:rPr>
              <a:t>Tính toán xếp hạng cho một người dùng cụ thể đòi hỏi câu truy vấn phải tính toán tất cả các vị trí trong bảng xếp hạng của tất cả người dùng.</a:t>
            </a:r>
          </a:p>
          <a:p>
            <a:pPr algn="l"/>
            <a:r>
              <a:rPr lang="vi-VN" b="0" i="0">
                <a:solidFill>
                  <a:srgbClr val="ECECEC"/>
                </a:solidFill>
                <a:effectLst/>
                <a:latin typeface="Arial" panose="020B0604020202020204" pitchFamily="34" charset="0"/>
              </a:rPr>
              <a:t>Cơ sở dữ liệu cho bảng xếp hạng yêu cầu liên tục thêm người dùng, loại bỏ người dùng, cập nhật điểm số người dùng, tìm xếp hạng, vv.</a:t>
            </a:r>
          </a:p>
          <a:p>
            <a:pPr algn="l"/>
            <a:r>
              <a:rPr lang="vi-VN" b="0" i="0">
                <a:solidFill>
                  <a:srgbClr val="ECECEC"/>
                </a:solidFill>
                <a:effectLst/>
                <a:latin typeface="Arial" panose="020B0604020202020204" pitchFamily="34" charset="0"/>
              </a:rPr>
              <a:t>Một cơ sở dữ liệu tương quan không thể chịu được tải trọng của các truy vấn đọc cực kỳ nếu các truy vấn như vậy được thực hiện ở tần suất cao.</a:t>
            </a:r>
          </a:p>
          <a:p>
            <a:pPr algn="l"/>
            <a:r>
              <a:rPr lang="vi-VN" b="0" i="0">
                <a:solidFill>
                  <a:srgbClr val="ECECEC"/>
                </a:solidFill>
                <a:effectLst/>
                <a:latin typeface="Arial" panose="020B0604020202020204" pitchFamily="34" charset="0"/>
              </a:rPr>
              <a:t>Do đó, một cơ sở dữ liệu tương quan không phải là lựa chọn tốt cho bảng xếp hạng thời gian thực.</a:t>
            </a:r>
          </a:p>
          <a:p>
            <a:pPr marL="158750" indent="0">
              <a:buNone/>
            </a:pPr>
            <a:br>
              <a:rPr lang="vi-VN"/>
            </a:br>
            <a:endParaRPr/>
          </a:p>
        </p:txBody>
      </p:sp>
    </p:spTree>
    <p:extLst>
      <p:ext uri="{BB962C8B-B14F-4D97-AF65-F5344CB8AC3E}">
        <p14:creationId xmlns:p14="http://schemas.microsoft.com/office/powerpoint/2010/main" val="126082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b="0" i="0">
                <a:solidFill>
                  <a:srgbClr val="1B1B1B"/>
                </a:solidFill>
                <a:effectLst/>
                <a:latin typeface="Open Sans" panose="020B0606030504020204" pitchFamily="34" charset="0"/>
              </a:rPr>
              <a:t>Đây là kiểu dữ liệu</a:t>
            </a:r>
            <a:r>
              <a:rPr lang="en-US" b="0" i="0">
                <a:solidFill>
                  <a:srgbClr val="1B1B1B"/>
                </a:solidFill>
                <a:effectLst/>
                <a:latin typeface="Open Sans" panose="020B0606030504020204" pitchFamily="34" charset="0"/>
              </a:rPr>
              <a:t> khá đặc trưng</a:t>
            </a:r>
            <a:r>
              <a:rPr lang="vi-VN" b="0" i="0">
                <a:solidFill>
                  <a:srgbClr val="1B1B1B"/>
                </a:solidFill>
                <a:effectLst/>
                <a:latin typeface="Open Sans" panose="020B0606030504020204" pitchFamily="34" charset="0"/>
              </a:rPr>
              <a:t> của riêng Redi</a:t>
            </a:r>
            <a:r>
              <a:rPr lang="en-US" b="0" i="0">
                <a:solidFill>
                  <a:srgbClr val="1B1B1B"/>
                </a:solidFill>
                <a:effectLst/>
                <a:latin typeface="Open Sans" panose="020B0606030504020204" pitchFamily="34" charset="0"/>
              </a:rPr>
              <a:t>s. </a:t>
            </a:r>
            <a:r>
              <a:rPr lang="vi-VN" b="0" i="0">
                <a:solidFill>
                  <a:srgbClr val="1B1B1B"/>
                </a:solidFill>
                <a:effectLst/>
                <a:latin typeface="Open Sans" panose="020B0606030504020204" pitchFamily="34" charset="0"/>
              </a:rPr>
              <a:t>Nó sinh ra để giải quyết bài toán sắp xếp rất hay gặp khi làm việc với các hệ thống web. Cấu trúc của zset phức tạp hơn 4 kiểu dữ liệu còn lại và nh</a:t>
            </a:r>
            <a:r>
              <a:rPr lang="en-US" b="0" i="0">
                <a:solidFill>
                  <a:srgbClr val="1B1B1B"/>
                </a:solidFill>
                <a:effectLst/>
                <a:latin typeface="Open Sans" panose="020B0606030504020204" pitchFamily="34" charset="0"/>
              </a:rPr>
              <a:t>ờ</a:t>
            </a:r>
            <a:r>
              <a:rPr lang="vi-VN" b="0" i="0">
                <a:solidFill>
                  <a:srgbClr val="1B1B1B"/>
                </a:solidFill>
                <a:effectLst/>
                <a:latin typeface="Open Sans" panose="020B0606030504020204" pitchFamily="34" charset="0"/>
              </a:rPr>
              <a:t> đó nó có thể giải quyết nhiều bài toán khác nhau. </a:t>
            </a:r>
            <a:endParaRPr lang="en-US" b="0" i="0">
              <a:solidFill>
                <a:srgbClr val="1B1B1B"/>
              </a:solidFill>
              <a:effectLst/>
              <a:latin typeface="Open Sans" panose="020B0606030504020204" pitchFamily="34" charset="0"/>
            </a:endParaRPr>
          </a:p>
          <a:p>
            <a:pPr marL="0" lvl="0" indent="0" algn="l" rtl="0">
              <a:lnSpc>
                <a:spcPct val="100000"/>
              </a:lnSpc>
              <a:spcBef>
                <a:spcPts val="0"/>
              </a:spcBef>
              <a:spcAft>
                <a:spcPts val="0"/>
              </a:spcAft>
              <a:buSzPts val="1100"/>
              <a:buNone/>
            </a:pPr>
            <a:endParaRPr lang="en-US" b="0" i="0">
              <a:solidFill>
                <a:srgbClr val="1B1B1B"/>
              </a:solidFill>
              <a:effectLst/>
              <a:latin typeface="Open Sans" panose="020B0606030504020204" pitchFamily="34" charset="0"/>
            </a:endParaRPr>
          </a:p>
          <a:p>
            <a:pPr marL="0" lvl="0" indent="0" algn="l" rtl="0">
              <a:lnSpc>
                <a:spcPct val="100000"/>
              </a:lnSpc>
              <a:spcBef>
                <a:spcPts val="0"/>
              </a:spcBef>
              <a:spcAft>
                <a:spcPts val="0"/>
              </a:spcAft>
              <a:buSzPts val="1100"/>
              <a:buNone/>
            </a:pPr>
            <a:r>
              <a:rPr lang="vi-VN" b="0" i="0">
                <a:solidFill>
                  <a:srgbClr val="1B1B1B"/>
                </a:solidFill>
                <a:effectLst/>
                <a:latin typeface="Open Sans" panose="020B0606030504020204" pitchFamily="34" charset="0"/>
              </a:rPr>
              <a:t>Sorted Set (ZSET) là 1 phiên bản đầy đủ của set, khi mà phần value của item được thiết lập, và bắt buộc là 1 số (float number) được gọi là score. Ở điểm này thì zset khá giống với hash khi lưu trữ 1 cặp key, value (trong zset gọi là member và score).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Đầu tien chúng ta sẽ sử dụng hàm ZADD để </a:t>
            </a:r>
            <a:r>
              <a:rPr lang="en-US" b="0" i="0">
                <a:solidFill>
                  <a:srgbClr val="ECECEC"/>
                </a:solidFill>
                <a:effectLst/>
                <a:latin typeface="Arial" panose="020B0604020202020204" pitchFamily="34" charset="0"/>
              </a:rPr>
              <a:t>t</a:t>
            </a:r>
            <a:r>
              <a:rPr lang="vi-VN" b="0" i="0">
                <a:solidFill>
                  <a:srgbClr val="ECECEC"/>
                </a:solidFill>
                <a:effectLst/>
                <a:latin typeface="Arial" panose="020B0604020202020204" pitchFamily="34" charset="0"/>
              </a:rPr>
              <a:t>hêm các thành viên vào sorted set </a:t>
            </a:r>
            <a:r>
              <a:rPr lang="vi-VN"/>
              <a:t>GAME1</a:t>
            </a:r>
            <a:r>
              <a:rPr lang="vi-VN" b="0" i="0">
                <a:solidFill>
                  <a:srgbClr val="ECECEC"/>
                </a:solidFill>
                <a:effectLst/>
                <a:latin typeface="Arial" panose="020B0604020202020204" pitchFamily="34" charset="0"/>
              </a:rPr>
              <a:t> với điểm số tương ứng</a:t>
            </a:r>
            <a:r>
              <a:rPr lang="en-US" b="0" i="0">
                <a:solidFill>
                  <a:srgbClr val="ECECEC"/>
                </a:solidFill>
                <a:effectLst/>
                <a:latin typeface="Arial" panose="020B0604020202020204" pitchFamily="34" charset="0"/>
              </a:rPr>
              <a:t>. </a:t>
            </a:r>
          </a:p>
          <a:p>
            <a:pPr marL="0" lvl="0" indent="0" algn="l" rtl="0">
              <a:lnSpc>
                <a:spcPct val="100000"/>
              </a:lnSpc>
              <a:spcBef>
                <a:spcPts val="0"/>
              </a:spcBef>
              <a:spcAft>
                <a:spcPts val="0"/>
              </a:spcAft>
              <a:buSzPts val="1100"/>
              <a:buNone/>
            </a:pPr>
            <a:endParaRPr lang="en-US" b="0" i="0">
              <a:solidFill>
                <a:srgbClr val="ECECEC"/>
              </a:solidFill>
              <a:effectLst/>
              <a:latin typeface="Arial" panose="020B0604020202020204" pitchFamily="34" charset="0"/>
            </a:endParaRPr>
          </a:p>
          <a:p>
            <a:pPr marL="0" lvl="0" indent="0" algn="l" rtl="0">
              <a:lnSpc>
                <a:spcPct val="100000"/>
              </a:lnSpc>
              <a:spcBef>
                <a:spcPts val="0"/>
              </a:spcBef>
              <a:spcAft>
                <a:spcPts val="0"/>
              </a:spcAft>
              <a:buSzPts val="1100"/>
              <a:buNone/>
            </a:pPr>
            <a:r>
              <a:rPr lang="en-US" b="0" i="0">
                <a:solidFill>
                  <a:srgbClr val="ECECEC"/>
                </a:solidFill>
                <a:effectLst/>
                <a:latin typeface="Arial" panose="020B0604020202020204" pitchFamily="34" charset="0"/>
              </a:rPr>
              <a:t>Truy vấn các thành viên trong sorted set </a:t>
            </a:r>
            <a:r>
              <a:rPr lang="en-US"/>
              <a:t>GAME1</a:t>
            </a:r>
            <a:r>
              <a:rPr lang="en-US" b="0" i="0">
                <a:solidFill>
                  <a:srgbClr val="ECECEC"/>
                </a:solidFill>
                <a:effectLst/>
                <a:latin typeface="Arial" panose="020B0604020202020204" pitchFamily="34" charset="0"/>
              </a:rPr>
              <a:t> với điểm số từ 0 đến 50. Không có thành viên nào thỏa điều kiện.</a:t>
            </a:r>
          </a:p>
          <a:p>
            <a:pPr marL="0" lvl="0" indent="0" algn="l" rtl="0">
              <a:lnSpc>
                <a:spcPct val="100000"/>
              </a:lnSpc>
              <a:spcBef>
                <a:spcPts val="0"/>
              </a:spcBef>
              <a:spcAft>
                <a:spcPts val="0"/>
              </a:spcAft>
              <a:buSzPts val="1100"/>
              <a:buNone/>
            </a:pPr>
            <a:endParaRPr lang="en-US" b="0" i="0">
              <a:solidFill>
                <a:srgbClr val="ECECEC"/>
              </a:solidFill>
              <a:effectLst/>
              <a:latin typeface="Arial" panose="020B0604020202020204" pitchFamily="34" charset="0"/>
            </a:endParaRPr>
          </a:p>
          <a:p>
            <a:pPr marL="0" lvl="0" indent="0" algn="l" rtl="0">
              <a:lnSpc>
                <a:spcPct val="100000"/>
              </a:lnSpc>
              <a:spcBef>
                <a:spcPts val="0"/>
              </a:spcBef>
              <a:spcAft>
                <a:spcPts val="0"/>
              </a:spcAft>
              <a:buSzPts val="1100"/>
              <a:buNone/>
            </a:pPr>
            <a:r>
              <a:rPr lang="vi-VN" b="0" i="0">
                <a:solidFill>
                  <a:srgbClr val="ECECEC"/>
                </a:solidFill>
                <a:effectLst/>
                <a:latin typeface="Arial" panose="020B0604020202020204" pitchFamily="34" charset="0"/>
              </a:rPr>
              <a:t>Truy vấn các thành viên trong sorted set </a:t>
            </a:r>
            <a:r>
              <a:rPr lang="vi-VN"/>
              <a:t>GAME1</a:t>
            </a:r>
            <a:r>
              <a:rPr lang="vi-VN" b="0" i="0">
                <a:solidFill>
                  <a:srgbClr val="ECECEC"/>
                </a:solidFill>
                <a:effectLst/>
                <a:latin typeface="Arial" panose="020B0604020202020204" pitchFamily="34" charset="0"/>
              </a:rPr>
              <a:t> với điểm số từ 0 đến 100. Kết quả trả về là danh sách các thành viên được sắp xếp theo thứ tự điểm số.</a:t>
            </a:r>
            <a:endParaRPr lang="en-US" b="0" i="0">
              <a:solidFill>
                <a:srgbClr val="ECECEC"/>
              </a:solidFill>
              <a:effectLst/>
              <a:latin typeface="Arial" panose="020B0604020202020204" pitchFamily="34" charset="0"/>
            </a:endParaRPr>
          </a:p>
          <a:p>
            <a:pPr marL="0" lvl="0" indent="0" algn="l" rtl="0">
              <a:lnSpc>
                <a:spcPct val="100000"/>
              </a:lnSpc>
              <a:spcBef>
                <a:spcPts val="0"/>
              </a:spcBef>
              <a:spcAft>
                <a:spcPts val="0"/>
              </a:spcAft>
              <a:buSzPts val="1100"/>
              <a:buNone/>
            </a:pPr>
            <a:endParaRPr lang="en-US" b="0" i="0">
              <a:solidFill>
                <a:srgbClr val="ECECEC"/>
              </a:solidFill>
              <a:effectLst/>
              <a:latin typeface="Arial" panose="020B0604020202020204" pitchFamily="34" charset="0"/>
            </a:endParaRPr>
          </a:p>
          <a:p>
            <a:pPr marL="0" lvl="0" indent="0" algn="l" rtl="0">
              <a:lnSpc>
                <a:spcPct val="100000"/>
              </a:lnSpc>
              <a:spcBef>
                <a:spcPts val="0"/>
              </a:spcBef>
              <a:spcAft>
                <a:spcPts val="0"/>
              </a:spcAft>
              <a:buSzPts val="1100"/>
              <a:buNone/>
            </a:pPr>
            <a:r>
              <a:rPr lang="vi-VN" b="0" i="0">
                <a:solidFill>
                  <a:srgbClr val="ECECEC"/>
                </a:solidFill>
                <a:effectLst/>
                <a:latin typeface="Arial" panose="020B0604020202020204" pitchFamily="34" charset="0"/>
              </a:rPr>
              <a:t>được sử dụng để yêu cầu trả về cả điểm số của các thành viên trong sorted set </a:t>
            </a:r>
            <a:r>
              <a:rPr lang="vi-VN"/>
              <a:t>GAME1</a:t>
            </a:r>
            <a:r>
              <a:rPr lang="vi-VN" b="0" i="0">
                <a:solidFill>
                  <a:srgbClr val="ECECEC"/>
                </a:solidFill>
                <a:effectLst/>
                <a:latin typeface="Arial" panose="020B0604020202020204" pitchFamily="34" charset="0"/>
              </a:rPr>
              <a:t> cùng với tên của chúng. </a:t>
            </a:r>
            <a:r>
              <a:rPr lang="en-US" b="0" i="0">
                <a:solidFill>
                  <a:srgbClr val="ECECEC"/>
                </a:solidFill>
                <a:effectLst/>
                <a:latin typeface="Arial" panose="020B0604020202020204" pitchFamily="34" charset="0"/>
              </a:rPr>
              <a:t> </a:t>
            </a:r>
            <a:r>
              <a:rPr lang="vi-VN" b="0" i="0">
                <a:solidFill>
                  <a:srgbClr val="ECECEC"/>
                </a:solidFill>
                <a:effectLst/>
                <a:latin typeface="Arial" panose="020B0604020202020204" pitchFamily="34" charset="0"/>
              </a:rPr>
              <a:t>Khi sử dụng WITHSCORES, kết quả trả về của lệnh ZRANGEBYSCORE sẽ bao gồm cả tên của các thành viên và điểm số tương ứng của họ. Cụ thể, các thành viên và điểm số sẽ được trả về dưới dạng một danh sách lẻ-lẻ, trong đó mỗi thành viên được đưa ra trước điểm số của nó.</a:t>
            </a:r>
            <a:endParaRPr lang="vi-VN"/>
          </a:p>
        </p:txBody>
      </p:sp>
    </p:spTree>
    <p:extLst>
      <p:ext uri="{BB962C8B-B14F-4D97-AF65-F5344CB8AC3E}">
        <p14:creationId xmlns:p14="http://schemas.microsoft.com/office/powerpoint/2010/main" val="3699150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a:t>ZSCORE GAME1 Arjin</a:t>
            </a:r>
            <a:r>
              <a:rPr lang="en-US" b="0" i="0">
                <a:solidFill>
                  <a:srgbClr val="ECECEC"/>
                </a:solidFill>
                <a:effectLst/>
                <a:latin typeface="Arial" panose="020B0604020202020204" pitchFamily="34" charset="0"/>
              </a:rPr>
              <a:t>: Truy vấn điểm số của thành viên </a:t>
            </a:r>
            <a:r>
              <a:rPr lang="en-US"/>
              <a:t>Arjin</a:t>
            </a:r>
            <a:r>
              <a:rPr lang="en-US" b="0" i="0">
                <a:solidFill>
                  <a:srgbClr val="ECECEC"/>
                </a:solidFill>
                <a:effectLst/>
                <a:latin typeface="Arial" panose="020B0604020202020204" pitchFamily="34" charset="0"/>
              </a:rPr>
              <a:t> trong sorted set </a:t>
            </a:r>
            <a:r>
              <a:rPr lang="en-US"/>
              <a:t>GAME1</a:t>
            </a:r>
            <a:r>
              <a:rPr lang="en-US" b="0" i="0">
                <a:solidFill>
                  <a:srgbClr val="ECECEC"/>
                </a:solidFill>
                <a:effectLst/>
                <a:latin typeface="Arial" panose="020B0604020202020204" pitchFamily="34" charset="0"/>
              </a:rPr>
              <a:t>. Kết quả trả về là điểm số của </a:t>
            </a:r>
            <a:r>
              <a:rPr lang="en-US"/>
              <a:t>Arjin</a:t>
            </a:r>
            <a:r>
              <a:rPr lang="en-US" b="0" i="0">
                <a:solidFill>
                  <a:srgbClr val="ECECEC"/>
                </a:solidFill>
                <a:effectLst/>
                <a:latin typeface="Arial" panose="020B0604020202020204" pitchFamily="34" charset="0"/>
              </a:rPr>
              <a:t>.</a:t>
            </a:r>
            <a:br>
              <a:rPr lang="vi-VN"/>
            </a:br>
            <a:endParaRPr lang="en-US"/>
          </a:p>
          <a:p>
            <a:pPr marL="158750" indent="0" algn="l">
              <a:buFont typeface="+mj-lt"/>
              <a:buNone/>
            </a:pPr>
            <a:r>
              <a:rPr lang="vi-VN" b="0" i="0">
                <a:solidFill>
                  <a:srgbClr val="ECECEC"/>
                </a:solidFill>
                <a:effectLst/>
                <a:latin typeface="Arial" panose="020B0604020202020204" pitchFamily="34" charset="0"/>
              </a:rPr>
              <a:t>Đếm số lượng thành viên trong sorted set GAME1 từ âm vô cùng đến dương vô cùng. Kết quả trả về là tổng số thành viên trong sorted set GAME1.</a:t>
            </a:r>
            <a:endParaRPr lang="en-US" b="0" i="0">
              <a:solidFill>
                <a:srgbClr val="ECECEC"/>
              </a:solidFill>
              <a:effectLst/>
              <a:latin typeface="Arial" panose="020B0604020202020204" pitchFamily="34" charset="0"/>
            </a:endParaRPr>
          </a:p>
          <a:p>
            <a:pPr marL="158750" indent="0" algn="l">
              <a:buFont typeface="+mj-lt"/>
              <a:buNone/>
            </a:pPr>
            <a:endParaRPr lang="en-US" b="0" i="0">
              <a:solidFill>
                <a:srgbClr val="ECECEC"/>
              </a:solidFill>
              <a:effectLst/>
              <a:latin typeface="Arial" panose="020B0604020202020204" pitchFamily="34" charset="0"/>
            </a:endParaRPr>
          </a:p>
          <a:p>
            <a:pPr marL="158750" indent="0" algn="l">
              <a:buFont typeface="+mj-lt"/>
              <a:buNone/>
            </a:pPr>
            <a:r>
              <a:rPr lang="vi-VN" b="0" i="0">
                <a:solidFill>
                  <a:srgbClr val="ECECEC"/>
                </a:solidFill>
                <a:effectLst/>
                <a:latin typeface="Arial" panose="020B0604020202020204" pitchFamily="34" charset="0"/>
              </a:rPr>
              <a:t>ZCOUNT GAME1 0 85: Đếm số lượng thành viên trong sorted set GAME1 có điểm số từ 0 đến 85. Kết quả trả về là số lượng thành viên có điểm số trong khoảng này.</a:t>
            </a:r>
          </a:p>
          <a:p>
            <a:pPr marL="158750" indent="0">
              <a:buNone/>
            </a:pPr>
            <a:endParaRPr lang="en-US"/>
          </a:p>
          <a:p>
            <a:pPr marL="158750" indent="0">
              <a:buNone/>
            </a:pPr>
            <a:endParaRPr lang="en-US"/>
          </a:p>
          <a:p>
            <a:pPr marL="158750" indent="0">
              <a:buNone/>
            </a:pPr>
            <a:endParaRPr/>
          </a:p>
        </p:txBody>
      </p:sp>
    </p:spTree>
    <p:extLst>
      <p:ext uri="{BB962C8B-B14F-4D97-AF65-F5344CB8AC3E}">
        <p14:creationId xmlns:p14="http://schemas.microsoft.com/office/powerpoint/2010/main" val="4223634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2c5296ff81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4" name="Google Shape;1434;g2c5296ff819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Sau khi chúng ta đã add và xem điểm của các thành viên bằng các câu lệnh như là ZADD, ZRANGEBYSCORE, ZSCROE, ZCOUNT thì ở bước quan trọng này sẽ là xem thứ hạng hiện tại của thành viên đó.</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Lần lượt sẽ </a:t>
            </a:r>
            <a:r>
              <a:rPr lang="en-US" b="0" i="0">
                <a:solidFill>
                  <a:srgbClr val="ECECEC"/>
                </a:solidFill>
                <a:effectLst/>
                <a:latin typeface="Arial" panose="020B0604020202020204" pitchFamily="34" charset="0"/>
              </a:rPr>
              <a:t>Xác định xếp hạng của thành viên </a:t>
            </a:r>
            <a:r>
              <a:rPr lang="en-US"/>
              <a:t>Arjin</a:t>
            </a:r>
            <a:r>
              <a:rPr lang="en-US" b="0" i="0">
                <a:solidFill>
                  <a:srgbClr val="ECECEC"/>
                </a:solidFill>
                <a:effectLst/>
                <a:latin typeface="Arial" panose="020B0604020202020204" pitchFamily="34" charset="0"/>
              </a:rPr>
              <a:t> trong sorted bằng câu lệnh ZRANK </a:t>
            </a:r>
            <a:endParaRPr/>
          </a:p>
        </p:txBody>
      </p:sp>
    </p:spTree>
    <p:extLst>
      <p:ext uri="{BB962C8B-B14F-4D97-AF65-F5344CB8AC3E}">
        <p14:creationId xmlns:p14="http://schemas.microsoft.com/office/powerpoint/2010/main" val="440869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c5296ff819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g2c5296ff819_1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Tiếp theo chúng ta sẽ demo 1 cái app chat, nhóm mình đã clone 1 project từ 1 github về:</a:t>
            </a:r>
          </a:p>
          <a:p>
            <a:pPr marL="158750" indent="0" algn="l">
              <a:buNone/>
            </a:pPr>
            <a:r>
              <a:rPr lang="en-US"/>
              <a:t>Project này </a:t>
            </a:r>
            <a:r>
              <a:rPr lang="en-US" b="0" i="0">
                <a:solidFill>
                  <a:srgbClr val="252525"/>
                </a:solidFill>
                <a:effectLst/>
                <a:latin typeface="Roboto" panose="02000000000000000000" pitchFamily="2" charset="0"/>
              </a:rPr>
              <a:t>Giới thiệu cách triển khai ứng dụng trò chuyện trong Java (Spring Boot) và Redis. Ví dụ này sử dụng tính năng pub/sub kết hợp với các sự kiện phía my chủ để triển khai giao tiếp tin nhắn giữa máy khách và máy chủ.</a:t>
            </a:r>
          </a:p>
          <a:p>
            <a:pPr marL="158750" indent="0" algn="l">
              <a:buFont typeface="Arial" panose="020B0604020202020204" pitchFamily="34" charset="0"/>
              <a:buNone/>
            </a:pPr>
            <a:r>
              <a:rPr lang="en-US" b="0" i="1">
                <a:solidFill>
                  <a:srgbClr val="E6EDF3"/>
                </a:solidFill>
                <a:effectLst/>
                <a:latin typeface="Arial" panose="020B0604020202020204" pitchFamily="34" charset="0"/>
              </a:rPr>
              <a:t>Thì mình sẽ </a:t>
            </a:r>
            <a:r>
              <a:rPr lang="en-US" b="0" i="0">
                <a:solidFill>
                  <a:srgbClr val="252525"/>
                </a:solidFill>
                <a:effectLst/>
                <a:latin typeface="Roboto" panose="02000000000000000000" pitchFamily="2" charset="0"/>
              </a:rPr>
              <a:t>á</a:t>
            </a:r>
            <a:r>
              <a:rPr lang="en-US" b="0" i="1">
                <a:solidFill>
                  <a:srgbClr val="E6EDF3"/>
                </a:solidFill>
                <a:effectLst/>
                <a:latin typeface="Arial" panose="020B0604020202020204" pitchFamily="34" charset="0"/>
              </a:rPr>
              <a:t>giải thích 1 xíu về cấu trúc của cái đồ án này.</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1">
                <a:solidFill>
                  <a:srgbClr val="E6EDF3"/>
                </a:solidFill>
                <a:effectLst/>
                <a:latin typeface="Arial" panose="020B0604020202020204" pitchFamily="34" charset="0"/>
              </a:rPr>
              <a:t>Các cái model sẽ là: user: room và 1 cái message</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0" i="1">
              <a:solidFill>
                <a:srgbClr val="E6EDF3"/>
              </a:solidFill>
              <a:effectLst/>
              <a:latin typeface="Arial" panose="020B0604020202020204" pitchFamily="34" charset="0"/>
            </a:endParaRPr>
          </a:p>
          <a:p>
            <a:pPr marL="158750" indent="0" algn="l">
              <a:buFont typeface="Arial" panose="020B0604020202020204" pitchFamily="34" charset="0"/>
              <a:buNone/>
            </a:pPr>
            <a:r>
              <a:rPr lang="en-US" b="0" i="0">
                <a:solidFill>
                  <a:srgbClr val="E6EDF3"/>
                </a:solidFill>
                <a:effectLst/>
                <a:latin typeface="Arial" panose="020B0604020202020204" pitchFamily="34" charset="0"/>
              </a:rPr>
              <a:t>-</a:t>
            </a:r>
            <a:r>
              <a:rPr lang="vi-VN" b="0" i="0">
                <a:solidFill>
                  <a:srgbClr val="ECECEC"/>
                </a:solidFill>
                <a:effectLst/>
                <a:latin typeface="Arial" panose="020B0604020202020204" pitchFamily="34" charset="0"/>
              </a:rPr>
              <a:t>Hàm </a:t>
            </a:r>
            <a:r>
              <a:rPr lang="vi-VN" b="1"/>
              <a:t>createUser</a:t>
            </a:r>
            <a:r>
              <a:rPr lang="vi-VN" b="0" i="0">
                <a:solidFill>
                  <a:srgbClr val="ECECEC"/>
                </a:solidFill>
                <a:effectLst/>
                <a:latin typeface="Arial" panose="020B0604020202020204" pitchFamily="34" charset="0"/>
              </a:rPr>
              <a:t> trong lớp này được sử dụng để tạo người dùng mới. </a:t>
            </a:r>
            <a:r>
              <a:rPr lang="en-US"/>
              <a:t>+ </a:t>
            </a:r>
            <a:r>
              <a:rPr lang="vi-VN" b="1" i="0">
                <a:solidFill>
                  <a:srgbClr val="ECECEC"/>
                </a:solidFill>
                <a:effectLst/>
                <a:latin typeface="Arial" panose="020B0604020202020204" pitchFamily="34" charset="0"/>
              </a:rPr>
              <a:t>Hash Passwords</a:t>
            </a:r>
            <a:r>
              <a:rPr lang="vi-VN" b="0" i="0">
                <a:solidFill>
                  <a:srgbClr val="ECECEC"/>
                </a:solidFill>
                <a:effectLst/>
                <a:latin typeface="Arial" panose="020B0604020202020204" pitchFamily="34" charset="0"/>
              </a:rPr>
              <a:t>: Trong hàm </a:t>
            </a:r>
            <a:r>
              <a:rPr lang="vi-VN"/>
              <a:t>createUser</a:t>
            </a:r>
            <a:r>
              <a:rPr lang="vi-VN" b="0" i="0">
                <a:solidFill>
                  <a:srgbClr val="ECECEC"/>
                </a:solidFill>
                <a:effectLst/>
                <a:latin typeface="Arial" panose="020B0604020202020204" pitchFamily="34" charset="0"/>
              </a:rPr>
              <a:t>, một đối tượng </a:t>
            </a:r>
            <a:r>
              <a:rPr lang="vi-VN"/>
              <a:t>BCryptPasswordEncoder</a:t>
            </a:r>
            <a:r>
              <a:rPr lang="vi-VN" b="0" i="0">
                <a:solidFill>
                  <a:srgbClr val="ECECEC"/>
                </a:solidFill>
                <a:effectLst/>
                <a:latin typeface="Arial" panose="020B0604020202020204" pitchFamily="34" charset="0"/>
              </a:rPr>
              <a:t> được sử dụng để mã hóa mật khẩu của người dùng. Mật khẩu sau đó được mã hóa bằng thuật toán BCrypt và lưu trữ dưới dạng chuỗi đã mã hóa.</a:t>
            </a:r>
            <a:endParaRPr lang="en-US" b="0" i="0">
              <a:solidFill>
                <a:srgbClr val="ECECEC"/>
              </a:solidFill>
              <a:effectLst/>
              <a:latin typeface="Arial" panose="020B0604020202020204" pitchFamily="34" charset="0"/>
            </a:endParaRPr>
          </a:p>
          <a:p>
            <a:pPr marL="158750" indent="0" algn="l">
              <a:buNone/>
            </a:pPr>
            <a:endParaRPr lang="en-US"/>
          </a:p>
          <a:p>
            <a:pPr marL="158750" indent="0" algn="l">
              <a:buNone/>
            </a:pPr>
            <a:r>
              <a:rPr lang="en-US"/>
              <a:t>-Class roomcontroller: </a:t>
            </a:r>
            <a:r>
              <a:rPr lang="vi-VN" b="0" i="0">
                <a:solidFill>
                  <a:srgbClr val="E6EDF3"/>
                </a:solidFill>
                <a:effectLst/>
                <a:latin typeface="Arial" panose="020B0604020202020204" pitchFamily="34" charset="0"/>
              </a:rPr>
              <a:t>Mỗi người dùng có một tập hợp các phòng được liên kết với họ.</a:t>
            </a:r>
            <a:r>
              <a:rPr lang="en-US" b="0" i="0">
                <a:solidFill>
                  <a:srgbClr val="E6EDF3"/>
                </a:solidFill>
                <a:effectLst/>
                <a:latin typeface="Arial" panose="020B0604020202020204" pitchFamily="34" charset="0"/>
              </a:rPr>
              <a:t> </a:t>
            </a:r>
            <a:r>
              <a:rPr lang="vi-VN" b="0" i="0">
                <a:solidFill>
                  <a:srgbClr val="ECECEC"/>
                </a:solidFill>
                <a:effectLst/>
                <a:latin typeface="Arial" panose="020B0604020202020204" pitchFamily="34" charset="0"/>
              </a:rPr>
              <a:t>Phương thức này nhận một </a:t>
            </a:r>
            <a:r>
              <a:rPr lang="vi-VN"/>
              <a:t>userId</a:t>
            </a:r>
            <a:r>
              <a:rPr lang="vi-VN" b="0" i="0">
                <a:solidFill>
                  <a:srgbClr val="ECECEC"/>
                </a:solidFill>
                <a:effectLst/>
                <a:latin typeface="Arial" panose="020B0604020202020204" pitchFamily="34" charset="0"/>
              </a:rPr>
              <a:t> làm tham số đầu vào và trả về danh sách các phòng mà người dùng có </a:t>
            </a:r>
            <a:r>
              <a:rPr lang="vi-VN"/>
              <a:t>userId</a:t>
            </a:r>
            <a:r>
              <a:rPr lang="vi-VN" b="0" i="0">
                <a:solidFill>
                  <a:srgbClr val="ECECEC"/>
                </a:solidFill>
                <a:effectLst/>
                <a:latin typeface="Arial" panose="020B0604020202020204" pitchFamily="34" charset="0"/>
              </a:rPr>
              <a:t> đã tham gia</a:t>
            </a:r>
            <a:r>
              <a:rPr lang="en-US" b="0" i="0">
                <a:solidFill>
                  <a:srgbClr val="ECECEC"/>
                </a:solidFill>
                <a:effectLst/>
                <a:latin typeface="Arial" panose="020B0604020202020204" pitchFamily="34" charset="0"/>
              </a:rPr>
              <a:t>. </a:t>
            </a:r>
            <a:endParaRPr lang="vi-VN" b="0" i="0">
              <a:solidFill>
                <a:srgbClr val="E6EDF3"/>
              </a:solidFill>
              <a:effectLst/>
              <a:latin typeface="Arial" panose="020B0604020202020204" pitchFamily="34" charset="0"/>
            </a:endParaRPr>
          </a:p>
          <a:p>
            <a:pPr marL="158750" indent="0" algn="l">
              <a:buFont typeface="Arial" panose="020B0604020202020204" pitchFamily="34" charset="0"/>
              <a:buNone/>
            </a:pPr>
            <a:endParaRPr lang="en-US"/>
          </a:p>
          <a:p>
            <a:pPr marL="158750" indent="0" algn="l">
              <a:buFont typeface="Arial" panose="020B0604020202020204" pitchFamily="34" charset="0"/>
              <a:buNone/>
            </a:pPr>
            <a:r>
              <a:rPr lang="en-US"/>
              <a:t>-chatcontroller</a:t>
            </a:r>
            <a:br>
              <a:rPr lang="en-US"/>
            </a:br>
            <a:r>
              <a:rPr lang="en-US" b="0" i="0">
                <a:solidFill>
                  <a:srgbClr val="ECECEC"/>
                </a:solidFill>
                <a:effectLst/>
                <a:latin typeface="Arial" panose="020B0604020202020204" pitchFamily="34" charset="0"/>
              </a:rPr>
              <a:t>Đoạn code này cung cấp một cách để client và server giao tiếp theo thời gian, sử dụng Redis pub/sub để truyền các tin nhắn giữa các máy chủ và client</a:t>
            </a:r>
            <a:br>
              <a:rPr lang="en-US"/>
            </a:br>
            <a:r>
              <a:rPr lang="vi-VN" b="0" i="0">
                <a:solidFill>
                  <a:srgbClr val="ECECEC"/>
                </a:solidFill>
                <a:effectLst/>
                <a:latin typeface="Arial" panose="020B0604020202020204" pitchFamily="34" charset="0"/>
              </a:rPr>
              <a:t>Một </a:t>
            </a:r>
            <a:r>
              <a:rPr lang="vi-VN"/>
              <a:t>RedisMessageSubscriber</a:t>
            </a:r>
            <a:r>
              <a:rPr lang="vi-VN" b="0" i="0">
                <a:solidFill>
                  <a:srgbClr val="ECECEC"/>
                </a:solidFill>
                <a:effectLst/>
                <a:latin typeface="Arial" panose="020B0604020202020204" pitchFamily="34" charset="0"/>
              </a:rPr>
              <a:t> được sử dụng để đăng ký và lắng nghe các tin nhắn từ kênh "MESSAGES" trên Redis. Khi có một tin nhắn mới, </a:t>
            </a:r>
            <a:r>
              <a:rPr lang="vi-VN"/>
              <a:t>RedisMessageSubscriber</a:t>
            </a:r>
            <a:r>
              <a:rPr lang="vi-VN" b="0" i="0">
                <a:solidFill>
                  <a:srgbClr val="ECECEC"/>
                </a:solidFill>
                <a:effectLst/>
                <a:latin typeface="Arial" panose="020B0604020202020204" pitchFamily="34" charset="0"/>
              </a:rPr>
              <a:t> sẽ gửi tin nhắn này đến tất cả các </a:t>
            </a:r>
            <a:r>
              <a:rPr lang="vi-VN"/>
              <a:t>handler</a:t>
            </a:r>
            <a:r>
              <a:rPr lang="vi-VN" b="0" i="0">
                <a:solidFill>
                  <a:srgbClr val="ECECEC"/>
                </a:solidFill>
                <a:effectLst/>
                <a:latin typeface="Arial" panose="020B0604020202020204" pitchFamily="34" charset="0"/>
              </a:rPr>
              <a:t> được đính kèm (attached) cho nó.</a:t>
            </a: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endParaRPr lang="en-US" b="0" i="0">
              <a:solidFill>
                <a:srgbClr val="ECECEC"/>
              </a:solidFill>
              <a:effectLst/>
              <a:highlight>
                <a:srgbClr val="FFFF00"/>
              </a:highlight>
              <a:latin typeface="Arial" panose="020B0604020202020204" pitchFamily="34" charset="0"/>
            </a:endParaRPr>
          </a:p>
          <a:p>
            <a:pPr marL="158750" indent="0" algn="l">
              <a:buFont typeface="Arial" panose="020B0604020202020204" pitchFamily="34" charset="0"/>
              <a:buNone/>
            </a:pPr>
            <a:r>
              <a:rPr lang="en-US" b="1" i="0">
                <a:solidFill>
                  <a:srgbClr val="ECECEC"/>
                </a:solidFill>
                <a:effectLst/>
                <a:latin typeface="Arial" panose="020B0604020202020204" pitchFamily="34" charset="0"/>
              </a:rPr>
              <a:t>-Kết nối tới redis?</a:t>
            </a:r>
          </a:p>
          <a:p>
            <a:pPr marL="158750" indent="0" algn="l">
              <a:buFont typeface="Arial" panose="020B0604020202020204" pitchFamily="34" charset="0"/>
              <a:buNone/>
            </a:pP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r>
              <a:rPr lang="en-US" b="0" i="0">
                <a:solidFill>
                  <a:srgbClr val="ECECEC"/>
                </a:solidFill>
                <a:effectLst/>
                <a:latin typeface="Arial" panose="020B0604020202020204" pitchFamily="34" charset="0"/>
              </a:rPr>
              <a:t>Đó chính là phân tích tổng quan về cái project này, sau đây mình sẽ cho mn xem cách mà nó hoạt đông ntn.</a:t>
            </a:r>
          </a:p>
          <a:p>
            <a:pPr marL="158750" indent="0" algn="l">
              <a:buFont typeface="Arial" panose="020B0604020202020204" pitchFamily="34" charset="0"/>
              <a:buNone/>
            </a:pP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r>
              <a:rPr lang="en-US" b="0" i="0">
                <a:solidFill>
                  <a:srgbClr val="ECECEC"/>
                </a:solidFill>
                <a:effectLst/>
                <a:latin typeface="Arial" panose="020B0604020202020204" pitchFamily="34" charset="0"/>
              </a:rPr>
              <a:t>-Mở 3 tab 3 người dung lên, test thử các ng dùng trog chuyện với nhau và nhận tin nhắn ngay lập tức, tin nhắn chung và riêng,…</a:t>
            </a:r>
          </a:p>
          <a:p>
            <a:pPr marL="158750" indent="0" algn="l">
              <a:buFont typeface="Arial" panose="020B0604020202020204" pitchFamily="34" charset="0"/>
              <a:buNone/>
            </a:pPr>
            <a:r>
              <a:rPr lang="en-US" b="0" i="0">
                <a:solidFill>
                  <a:srgbClr val="ECECEC"/>
                </a:solidFill>
                <a:effectLst/>
                <a:latin typeface="Arial" panose="020B0604020202020204" pitchFamily="34" charset="0"/>
              </a:rPr>
              <a:t>-Sau đó mở cmd redis-cli lên và test thử truy xuất dữ liệu ntn:</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HGETALL user:2</a:t>
            </a:r>
            <a:r>
              <a:rPr lang="en-US" b="0" i="0">
                <a:solidFill>
                  <a:srgbClr val="ECECEC"/>
                </a:solidFill>
                <a:effectLst/>
                <a:latin typeface="Arial" panose="020B0604020202020204" pitchFamily="34" charset="0"/>
              </a:rPr>
              <a:t>	lấy thông tin user</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GET room:0:name	lấy tên phòng trước</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SMEMBERS user:2:rooms	trả về id phòng có người dung số 2 tham gia</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ZREVRANGE room:1:2 0 50		trả về các tin nhắn của phòng room:1:2</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ZADD room:1:2 1615480369 "{'from': 1, 'date': 1615480369, 'message': Hello fromseminar'', 'roomId': '1:2’}”    add tin nhắn từ 1 to 2 trong room 1 2</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c5296ff819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g2c5296ff819_1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Tiếp theo chúng ta sẽ demo 1 cái app chat, nhóm mình đã clone 1 project từ 1 github về:</a:t>
            </a:r>
          </a:p>
          <a:p>
            <a:pPr marL="158750" indent="0" algn="l">
              <a:buNone/>
            </a:pPr>
            <a:r>
              <a:rPr lang="en-US"/>
              <a:t>Project này </a:t>
            </a:r>
            <a:r>
              <a:rPr lang="en-US" b="0" i="0">
                <a:solidFill>
                  <a:srgbClr val="252525"/>
                </a:solidFill>
                <a:effectLst/>
                <a:latin typeface="Roboto" panose="02000000000000000000" pitchFamily="2" charset="0"/>
              </a:rPr>
              <a:t>Giới thiệu cách triển khai ứng dụng trò chuyện trong Java (Spring Boot) và Redis. Ví dụ này sử dụng tính năng pub/sub kết hợp với các sự kiện phía máy chủ để triển khai giao tiếp tin nhắn giữa máy khách và máy chủ.</a:t>
            </a:r>
          </a:p>
          <a:p>
            <a:pPr marL="158750" indent="0" algn="l">
              <a:buFont typeface="Arial" panose="020B0604020202020204" pitchFamily="34" charset="0"/>
              <a:buNone/>
            </a:pPr>
            <a:r>
              <a:rPr lang="en-US" b="0" i="1">
                <a:solidFill>
                  <a:srgbClr val="E6EDF3"/>
                </a:solidFill>
                <a:effectLst/>
                <a:latin typeface="Arial" panose="020B0604020202020204" pitchFamily="34" charset="0"/>
              </a:rPr>
              <a:t>Thì mình sẽ giải thích 1 xíu về cấu trúc của cái đồ án này.</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1">
                <a:solidFill>
                  <a:srgbClr val="E6EDF3"/>
                </a:solidFill>
                <a:effectLst/>
                <a:latin typeface="Arial" panose="020B0604020202020204" pitchFamily="34" charset="0"/>
              </a:rPr>
              <a:t>Các cái model sẽ là: user: room và 1 cái message</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0" i="1">
              <a:solidFill>
                <a:srgbClr val="E6EDF3"/>
              </a:solidFill>
              <a:effectLst/>
              <a:latin typeface="Arial" panose="020B0604020202020204" pitchFamily="34" charset="0"/>
            </a:endParaRPr>
          </a:p>
          <a:p>
            <a:pPr marL="158750" indent="0" algn="l">
              <a:buFont typeface="Arial" panose="020B0604020202020204" pitchFamily="34" charset="0"/>
              <a:buNone/>
            </a:pPr>
            <a:r>
              <a:rPr lang="en-US" b="0" i="0">
                <a:solidFill>
                  <a:srgbClr val="E6EDF3"/>
                </a:solidFill>
                <a:effectLst/>
                <a:latin typeface="Arial" panose="020B0604020202020204" pitchFamily="34" charset="0"/>
              </a:rPr>
              <a:t>-</a:t>
            </a:r>
            <a:r>
              <a:rPr lang="vi-VN" b="0" i="0">
                <a:solidFill>
                  <a:srgbClr val="ECECEC"/>
                </a:solidFill>
                <a:effectLst/>
                <a:latin typeface="Arial" panose="020B0604020202020204" pitchFamily="34" charset="0"/>
              </a:rPr>
              <a:t>Hàm </a:t>
            </a:r>
            <a:r>
              <a:rPr lang="vi-VN" b="1"/>
              <a:t>createUser</a:t>
            </a:r>
            <a:r>
              <a:rPr lang="vi-VN" b="0" i="0">
                <a:solidFill>
                  <a:srgbClr val="ECECEC"/>
                </a:solidFill>
                <a:effectLst/>
                <a:latin typeface="Arial" panose="020B0604020202020204" pitchFamily="34" charset="0"/>
              </a:rPr>
              <a:t> trong lớp này được sử dụng để tạo người dùng mới. </a:t>
            </a:r>
            <a:r>
              <a:rPr lang="en-US"/>
              <a:t>+ </a:t>
            </a:r>
            <a:r>
              <a:rPr lang="vi-VN" b="1" i="0">
                <a:solidFill>
                  <a:srgbClr val="ECECEC"/>
                </a:solidFill>
                <a:effectLst/>
                <a:latin typeface="Arial" panose="020B0604020202020204" pitchFamily="34" charset="0"/>
              </a:rPr>
              <a:t>Hash Passwords</a:t>
            </a:r>
            <a:r>
              <a:rPr lang="vi-VN" b="0" i="0">
                <a:solidFill>
                  <a:srgbClr val="ECECEC"/>
                </a:solidFill>
                <a:effectLst/>
                <a:latin typeface="Arial" panose="020B0604020202020204" pitchFamily="34" charset="0"/>
              </a:rPr>
              <a:t>: Trong hàm </a:t>
            </a:r>
            <a:r>
              <a:rPr lang="vi-VN"/>
              <a:t>createUser</a:t>
            </a:r>
            <a:r>
              <a:rPr lang="vi-VN" b="0" i="0">
                <a:solidFill>
                  <a:srgbClr val="ECECEC"/>
                </a:solidFill>
                <a:effectLst/>
                <a:latin typeface="Arial" panose="020B0604020202020204" pitchFamily="34" charset="0"/>
              </a:rPr>
              <a:t>, một đối tượng </a:t>
            </a:r>
            <a:r>
              <a:rPr lang="vi-VN"/>
              <a:t>BCryptPasswordEncoder</a:t>
            </a:r>
            <a:r>
              <a:rPr lang="vi-VN" b="0" i="0">
                <a:solidFill>
                  <a:srgbClr val="ECECEC"/>
                </a:solidFill>
                <a:effectLst/>
                <a:latin typeface="Arial" panose="020B0604020202020204" pitchFamily="34" charset="0"/>
              </a:rPr>
              <a:t> được sử dụng để mã hóa mật khẩu của người dùng. Mật khẩu sau đó được mã hóa bằng thuật toán BCrypt và lưu trữ dưới dạng chuỗi đã mã hóa.</a:t>
            </a:r>
            <a:endParaRPr lang="en-US" b="0" i="0">
              <a:solidFill>
                <a:srgbClr val="ECECEC"/>
              </a:solidFill>
              <a:effectLst/>
              <a:latin typeface="Arial" panose="020B0604020202020204" pitchFamily="34" charset="0"/>
            </a:endParaRPr>
          </a:p>
          <a:p>
            <a:pPr marL="158750" indent="0" algn="l">
              <a:buNone/>
            </a:pPr>
            <a:endParaRPr lang="en-US"/>
          </a:p>
          <a:p>
            <a:pPr marL="158750" indent="0" algn="l">
              <a:buNone/>
            </a:pPr>
            <a:r>
              <a:rPr lang="en-US"/>
              <a:t>-Class roomcontroller: </a:t>
            </a:r>
            <a:r>
              <a:rPr lang="vi-VN" b="0" i="0">
                <a:solidFill>
                  <a:srgbClr val="E6EDF3"/>
                </a:solidFill>
                <a:effectLst/>
                <a:latin typeface="Arial" panose="020B0604020202020204" pitchFamily="34" charset="0"/>
              </a:rPr>
              <a:t>Mỗi người dùng có một tập hợp các phòng được liên kết với họ.</a:t>
            </a:r>
            <a:r>
              <a:rPr lang="en-US" b="0" i="0">
                <a:solidFill>
                  <a:srgbClr val="E6EDF3"/>
                </a:solidFill>
                <a:effectLst/>
                <a:latin typeface="Arial" panose="020B0604020202020204" pitchFamily="34" charset="0"/>
              </a:rPr>
              <a:t> </a:t>
            </a:r>
            <a:r>
              <a:rPr lang="vi-VN" b="0" i="0">
                <a:solidFill>
                  <a:srgbClr val="ECECEC"/>
                </a:solidFill>
                <a:effectLst/>
                <a:latin typeface="Arial" panose="020B0604020202020204" pitchFamily="34" charset="0"/>
              </a:rPr>
              <a:t>Phương thức này nhận một </a:t>
            </a:r>
            <a:r>
              <a:rPr lang="vi-VN"/>
              <a:t>userId</a:t>
            </a:r>
            <a:r>
              <a:rPr lang="vi-VN" b="0" i="0">
                <a:solidFill>
                  <a:srgbClr val="ECECEC"/>
                </a:solidFill>
                <a:effectLst/>
                <a:latin typeface="Arial" panose="020B0604020202020204" pitchFamily="34" charset="0"/>
              </a:rPr>
              <a:t> làm tham số đầu vào và trả về danh sách các phòng mà người dùng có </a:t>
            </a:r>
            <a:r>
              <a:rPr lang="vi-VN"/>
              <a:t>userId</a:t>
            </a:r>
            <a:r>
              <a:rPr lang="vi-VN" b="0" i="0">
                <a:solidFill>
                  <a:srgbClr val="ECECEC"/>
                </a:solidFill>
                <a:effectLst/>
                <a:latin typeface="Arial" panose="020B0604020202020204" pitchFamily="34" charset="0"/>
              </a:rPr>
              <a:t> đã tham gia</a:t>
            </a:r>
            <a:r>
              <a:rPr lang="en-US" b="0" i="0">
                <a:solidFill>
                  <a:srgbClr val="ECECEC"/>
                </a:solidFill>
                <a:effectLst/>
                <a:latin typeface="Arial" panose="020B0604020202020204" pitchFamily="34" charset="0"/>
              </a:rPr>
              <a:t>. </a:t>
            </a:r>
            <a:endParaRPr lang="vi-VN" b="0" i="0">
              <a:solidFill>
                <a:srgbClr val="E6EDF3"/>
              </a:solidFill>
              <a:effectLst/>
              <a:latin typeface="Arial" panose="020B0604020202020204" pitchFamily="34" charset="0"/>
            </a:endParaRPr>
          </a:p>
          <a:p>
            <a:pPr marL="158750" indent="0" algn="l">
              <a:buFont typeface="Arial" panose="020B0604020202020204" pitchFamily="34" charset="0"/>
              <a:buNone/>
            </a:pPr>
            <a:endParaRPr lang="en-US"/>
          </a:p>
          <a:p>
            <a:pPr marL="158750" indent="0" algn="l">
              <a:buFont typeface="Arial" panose="020B0604020202020204" pitchFamily="34" charset="0"/>
              <a:buNone/>
            </a:pPr>
            <a:r>
              <a:rPr lang="en-US"/>
              <a:t>-chatcontroller</a:t>
            </a:r>
            <a:br>
              <a:rPr lang="en-US"/>
            </a:br>
            <a:r>
              <a:rPr lang="en-US" b="0" i="0">
                <a:solidFill>
                  <a:srgbClr val="ECECEC"/>
                </a:solidFill>
                <a:effectLst/>
                <a:latin typeface="Arial" panose="020B0604020202020204" pitchFamily="34" charset="0"/>
              </a:rPr>
              <a:t>Đoạn code này cung cấp một cách để client và server giao tiếp theo thời gian, sử dụng Redis pub/sub để truyền các tin nhắn giữa các máy chủ và client</a:t>
            </a:r>
            <a:br>
              <a:rPr lang="en-US"/>
            </a:br>
            <a:r>
              <a:rPr lang="vi-VN" b="0" i="0">
                <a:solidFill>
                  <a:srgbClr val="ECECEC"/>
                </a:solidFill>
                <a:effectLst/>
                <a:latin typeface="Arial" panose="020B0604020202020204" pitchFamily="34" charset="0"/>
              </a:rPr>
              <a:t>Một </a:t>
            </a:r>
            <a:r>
              <a:rPr lang="vi-VN"/>
              <a:t>RedisMessageSubscriber</a:t>
            </a:r>
            <a:r>
              <a:rPr lang="vi-VN" b="0" i="0">
                <a:solidFill>
                  <a:srgbClr val="ECECEC"/>
                </a:solidFill>
                <a:effectLst/>
                <a:latin typeface="Arial" panose="020B0604020202020204" pitchFamily="34" charset="0"/>
              </a:rPr>
              <a:t> được sử dụng để đăng ký và lắng nghe các tin nhắn từ kênh "MESSAGES" trên Redis. Khi có một tin nhắn mới, </a:t>
            </a:r>
            <a:r>
              <a:rPr lang="vi-VN"/>
              <a:t>RedisMessageSubscriber</a:t>
            </a:r>
            <a:r>
              <a:rPr lang="vi-VN" b="0" i="0">
                <a:solidFill>
                  <a:srgbClr val="ECECEC"/>
                </a:solidFill>
                <a:effectLst/>
                <a:latin typeface="Arial" panose="020B0604020202020204" pitchFamily="34" charset="0"/>
              </a:rPr>
              <a:t> sẽ gửi tin nhắn này đến tất cả các </a:t>
            </a:r>
            <a:r>
              <a:rPr lang="vi-VN"/>
              <a:t>handler</a:t>
            </a:r>
            <a:r>
              <a:rPr lang="vi-VN" b="0" i="0">
                <a:solidFill>
                  <a:srgbClr val="ECECEC"/>
                </a:solidFill>
                <a:effectLst/>
                <a:latin typeface="Arial" panose="020B0604020202020204" pitchFamily="34" charset="0"/>
              </a:rPr>
              <a:t> được đính kèm (attached) cho nó.</a:t>
            </a: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endParaRPr lang="en-US" b="0" i="0">
              <a:solidFill>
                <a:srgbClr val="ECECEC"/>
              </a:solidFill>
              <a:effectLst/>
              <a:highlight>
                <a:srgbClr val="FFFF00"/>
              </a:highlight>
              <a:latin typeface="Arial" panose="020B0604020202020204" pitchFamily="34" charset="0"/>
            </a:endParaRPr>
          </a:p>
          <a:p>
            <a:pPr marL="158750" indent="0" algn="l">
              <a:buFont typeface="Arial" panose="020B0604020202020204" pitchFamily="34" charset="0"/>
              <a:buNone/>
            </a:pPr>
            <a:r>
              <a:rPr lang="en-US" b="1" i="0">
                <a:solidFill>
                  <a:srgbClr val="ECECEC"/>
                </a:solidFill>
                <a:effectLst/>
                <a:latin typeface="Arial" panose="020B0604020202020204" pitchFamily="34" charset="0"/>
              </a:rPr>
              <a:t>-Kết nối tới redis?</a:t>
            </a:r>
          </a:p>
          <a:p>
            <a:pPr marL="158750" indent="0" algn="l">
              <a:buFont typeface="Arial" panose="020B0604020202020204" pitchFamily="34" charset="0"/>
              <a:buNone/>
            </a:pP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r>
              <a:rPr lang="en-US" b="0" i="0">
                <a:solidFill>
                  <a:srgbClr val="ECECEC"/>
                </a:solidFill>
                <a:effectLst/>
                <a:latin typeface="Arial" panose="020B0604020202020204" pitchFamily="34" charset="0"/>
              </a:rPr>
              <a:t>Đó chính là phân tích tổng quan về cái project này, sau đây mình sẽ cho mn xem cách mà nó hoạt đông ntn.</a:t>
            </a:r>
          </a:p>
          <a:p>
            <a:pPr marL="158750" indent="0" algn="l">
              <a:buFont typeface="Arial" panose="020B0604020202020204" pitchFamily="34" charset="0"/>
              <a:buNone/>
            </a:pPr>
            <a:endParaRPr lang="en-US" b="0" i="0">
              <a:solidFill>
                <a:srgbClr val="ECECEC"/>
              </a:solidFill>
              <a:effectLst/>
              <a:latin typeface="Arial" panose="020B0604020202020204" pitchFamily="34" charset="0"/>
            </a:endParaRPr>
          </a:p>
          <a:p>
            <a:pPr marL="158750" indent="0" algn="l">
              <a:buFont typeface="Arial" panose="020B0604020202020204" pitchFamily="34" charset="0"/>
              <a:buNone/>
            </a:pPr>
            <a:r>
              <a:rPr lang="en-US" b="0" i="0">
                <a:solidFill>
                  <a:srgbClr val="ECECEC"/>
                </a:solidFill>
                <a:effectLst/>
                <a:latin typeface="Arial" panose="020B0604020202020204" pitchFamily="34" charset="0"/>
              </a:rPr>
              <a:t>-Mở 3 tab 3 người dung lên, test thử các ng dùng trog chuyện với nhau và nhận tin nhắn ngay lập tức, tin nhắn chung và riêng,…</a:t>
            </a:r>
          </a:p>
          <a:p>
            <a:pPr marL="158750" indent="0" algn="l">
              <a:buFont typeface="Arial" panose="020B0604020202020204" pitchFamily="34" charset="0"/>
              <a:buNone/>
            </a:pPr>
            <a:r>
              <a:rPr lang="en-US" b="0" i="0">
                <a:solidFill>
                  <a:srgbClr val="ECECEC"/>
                </a:solidFill>
                <a:effectLst/>
                <a:latin typeface="Arial" panose="020B0604020202020204" pitchFamily="34" charset="0"/>
              </a:rPr>
              <a:t>-Sau đó mở cmd redis-cli lên và test thử truy xuất dữ liệu ntn:</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HGETALL user:2</a:t>
            </a:r>
            <a:r>
              <a:rPr lang="en-US" b="0" i="0">
                <a:solidFill>
                  <a:srgbClr val="ECECEC"/>
                </a:solidFill>
                <a:effectLst/>
                <a:latin typeface="Arial" panose="020B0604020202020204" pitchFamily="34" charset="0"/>
              </a:rPr>
              <a:t>	lấy thông tin user</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GET room:0:name	lấy tên phòng trước</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SMEMBERS user:2:rooms	trả về id phòng có người dung số 2 tham gia</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ZREVRANGE room:1:2 0 50		trả về các tin nhắn của phòng room:1:2</a:t>
            </a:r>
          </a:p>
          <a:p>
            <a:pPr marL="158750" indent="0" algn="l">
              <a:buFont typeface="Arial" panose="020B0604020202020204" pitchFamily="34" charset="0"/>
              <a:buNone/>
            </a:pPr>
            <a:r>
              <a:rPr lang="en-US" b="0" i="0">
                <a:solidFill>
                  <a:srgbClr val="E6EDF3"/>
                </a:solidFill>
                <a:effectLst/>
                <a:latin typeface="Arial" panose="020B0604020202020204" pitchFamily="34" charset="0"/>
              </a:rPr>
              <a:t>ZADD room:1:2 1615480369 "{'from': 1, 'date': 1615480369, 'message': Hello fromseminar'', 'roomId': '1:2’}”    add tin nhắn từ 1 to 2 trong room 1 2</a:t>
            </a:r>
          </a:p>
        </p:txBody>
      </p:sp>
    </p:spTree>
    <p:extLst>
      <p:ext uri="{BB962C8B-B14F-4D97-AF65-F5344CB8AC3E}">
        <p14:creationId xmlns:p14="http://schemas.microsoft.com/office/powerpoint/2010/main" val="2760241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c5296ff819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0" name="Google Shape;1440;g2c5296ff819_1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Arial" panose="020B0604020202020204" pitchFamily="34" charset="0"/>
              <a:buNone/>
            </a:pPr>
            <a:endParaRPr lang="en-US" b="0" i="0">
              <a:solidFill>
                <a:srgbClr val="ECECEC"/>
              </a:solidFill>
              <a:effectLst/>
              <a:highlight>
                <a:srgbClr val="FFFF00"/>
              </a:highlight>
              <a:latin typeface="Arial" panose="020B0604020202020204" pitchFamily="34" charset="0"/>
            </a:endParaRPr>
          </a:p>
          <a:p>
            <a:pPr marL="158750" indent="0" algn="l">
              <a:buFont typeface="Arial" panose="020B0604020202020204" pitchFamily="34" charset="0"/>
              <a:buNone/>
            </a:pPr>
            <a:r>
              <a:rPr lang="en-US" b="1" i="0">
                <a:solidFill>
                  <a:srgbClr val="ECECEC"/>
                </a:solidFill>
                <a:effectLst/>
                <a:latin typeface="Arial" panose="020B0604020202020204" pitchFamily="34" charset="0"/>
              </a:rPr>
              <a:t>-Kết nối tới redis?</a:t>
            </a:r>
          </a:p>
          <a:p>
            <a:pPr marL="158750" indent="0" algn="l">
              <a:buFont typeface="Arial" panose="020B0604020202020204" pitchFamily="34" charset="0"/>
              <a:buNone/>
            </a:pPr>
            <a:endParaRPr lang="en-US" b="1" i="0">
              <a:solidFill>
                <a:srgbClr val="ECECEC"/>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vi-VN" b="0" i="0">
                <a:solidFill>
                  <a:srgbClr val="ECECEC"/>
                </a:solidFill>
                <a:effectLst/>
                <a:highlight>
                  <a:srgbClr val="212121"/>
                </a:highlight>
                <a:latin typeface="Söhne"/>
              </a:rPr>
              <a:t>Trước tiên, để sử dụng Redis trong dự án Spring Boot của bạn, bạn cần thêm dependency cho Spring Data Redis trong file </a:t>
            </a:r>
            <a:r>
              <a:rPr lang="vi-VN" b="1"/>
              <a:t>pom.xml</a:t>
            </a:r>
            <a:r>
              <a:rPr lang="vi-VN" b="0" i="0">
                <a:solidFill>
                  <a:srgbClr val="ECECEC"/>
                </a:solidFill>
                <a:effectLst/>
                <a:highlight>
                  <a:srgbClr val="212121"/>
                </a:highlight>
                <a:latin typeface="Söhne"/>
              </a:rPr>
              <a:t>. Điều này sẽ giúp Spring Boot tương tác với Redis một cách thuận tiện hơn thông qua các tính năng và các lớp cơ sở dữ liệu Redis đã được Spring Data cung cấp.</a:t>
            </a:r>
            <a:endParaRPr lang="en-US" b="0" i="0">
              <a:solidFill>
                <a:srgbClr val="ECECEC"/>
              </a:solidFill>
              <a:effectLst/>
              <a:highlight>
                <a:srgbClr val="212121"/>
              </a:highlight>
              <a:latin typeface="Söhne"/>
            </a:endParaRPr>
          </a:p>
          <a:p>
            <a:pPr marL="158750" indent="0" algn="l">
              <a:buFont typeface="Arial" panose="020B0604020202020204" pitchFamily="34" charset="0"/>
              <a:buNone/>
            </a:pPr>
            <a:endParaRPr lang="en-US" b="1" i="0">
              <a:solidFill>
                <a:srgbClr val="ECECEC"/>
              </a:solidFill>
              <a:effectLst/>
              <a:latin typeface="Arial" panose="020B0604020202020204" pitchFamily="34" charset="0"/>
            </a:endParaRPr>
          </a:p>
          <a:p>
            <a:pPr algn="l"/>
            <a:r>
              <a:rPr lang="vi-VN" b="0" i="0">
                <a:solidFill>
                  <a:srgbClr val="ECECEC"/>
                </a:solidFill>
                <a:effectLst/>
                <a:highlight>
                  <a:srgbClr val="212121"/>
                </a:highlight>
                <a:latin typeface="Söhne"/>
              </a:rPr>
              <a:t>Trong môi trường triển khai, thường có các biến môi trường được cung cấp để định cấu hình ứng dụng một cách linh hoạt. Trong trường hợp này, bạn đọc hai biến môi trường là REDIS_ENDPOINT_URL và REDIS_PASSWORD.</a:t>
            </a:r>
            <a:endParaRPr lang="en-US" b="0" i="0">
              <a:solidFill>
                <a:srgbClr val="ECECEC"/>
              </a:solidFill>
              <a:effectLst/>
              <a:highlight>
                <a:srgbClr val="212121"/>
              </a:highlight>
              <a:latin typeface="Söhne"/>
            </a:endParaRPr>
          </a:p>
          <a:p>
            <a:pPr algn="l"/>
            <a:r>
              <a:rPr lang="en-US" b="0" i="0">
                <a:solidFill>
                  <a:srgbClr val="FFFFFF"/>
                </a:solidFill>
                <a:effectLst/>
                <a:highlight>
                  <a:srgbClr val="0D0D0D"/>
                </a:highlight>
                <a:latin typeface="Söhne Mono"/>
              </a:rPr>
              <a:t>set REDIS_ENDPOINT_URL=localhost:6379</a:t>
            </a:r>
            <a:endParaRPr lang="vi-VN" b="0" i="0">
              <a:solidFill>
                <a:srgbClr val="ECECEC"/>
              </a:solidFill>
              <a:effectLst/>
              <a:highlight>
                <a:srgbClr val="212121"/>
              </a:highlight>
              <a:latin typeface="Söhne"/>
            </a:endParaRPr>
          </a:p>
          <a:p>
            <a:pPr algn="l">
              <a:buFont typeface="Arial" panose="020B0604020202020204" pitchFamily="34" charset="0"/>
              <a:buChar char="•"/>
            </a:pPr>
            <a:r>
              <a:rPr lang="vi-VN" b="0" i="0">
                <a:solidFill>
                  <a:srgbClr val="ECECEC"/>
                </a:solidFill>
                <a:effectLst/>
                <a:highlight>
                  <a:srgbClr val="212121"/>
                </a:highlight>
                <a:latin typeface="Söhne"/>
              </a:rPr>
              <a:t>REDIS_ENDPOINT_URL: Địa chỉ IP hoặc tên miền của Redis server cùng với cổng. Ví dụ: "redis.example.com:6379".</a:t>
            </a:r>
          </a:p>
          <a:p>
            <a:pPr algn="l">
              <a:buFont typeface="Arial" panose="020B0604020202020204" pitchFamily="34" charset="0"/>
              <a:buChar char="•"/>
            </a:pPr>
            <a:r>
              <a:rPr lang="vi-VN" b="1" i="0">
                <a:solidFill>
                  <a:srgbClr val="ECECEC"/>
                </a:solidFill>
                <a:effectLst/>
                <a:highlight>
                  <a:srgbClr val="212121"/>
                </a:highlight>
                <a:latin typeface="Söhne"/>
              </a:rPr>
              <a:t>REDIS_PASSWORD: Mật khẩu được sử dụng để xác thực với Redis server (nếu có).</a:t>
            </a:r>
            <a:endParaRPr lang="en-US" b="1" i="0">
              <a:solidFill>
                <a:srgbClr val="ECECEC"/>
              </a:solidFill>
              <a:effectLst/>
              <a:latin typeface="Arial" panose="020B0604020202020204" pitchFamily="34" charset="0"/>
            </a:endParaRPr>
          </a:p>
          <a:p>
            <a:pPr marL="158750" indent="0" algn="l">
              <a:buFont typeface="Arial" panose="020B0604020202020204" pitchFamily="34" charset="0"/>
              <a:buNone/>
            </a:pPr>
            <a:endParaRPr lang="en-US" b="1" i="0">
              <a:solidFill>
                <a:srgbClr val="ECECEC"/>
              </a:solidFill>
              <a:effectLst/>
              <a:latin typeface="Arial" panose="020B0604020202020204" pitchFamily="34" charset="0"/>
            </a:endParaRPr>
          </a:p>
          <a:p>
            <a:pPr algn="l"/>
            <a:r>
              <a:rPr lang="en-US" b="1" i="0">
                <a:solidFill>
                  <a:srgbClr val="ECECEC"/>
                </a:solidFill>
                <a:effectLst/>
                <a:highlight>
                  <a:srgbClr val="212121"/>
                </a:highlight>
                <a:latin typeface="Söhne"/>
              </a:rPr>
              <a:t>3. Tạo RedisStandaloneConfiguration:</a:t>
            </a:r>
            <a:br>
              <a:rPr lang="vi-VN"/>
            </a:br>
            <a:r>
              <a:rPr lang="vi-VN" b="0" i="0">
                <a:solidFill>
                  <a:srgbClr val="ECECEC"/>
                </a:solidFill>
                <a:effectLst/>
                <a:highlight>
                  <a:srgbClr val="212121"/>
                </a:highlight>
                <a:latin typeface="Söhne"/>
              </a:rPr>
              <a:t>Trong bước này, bạn đang tạo một </a:t>
            </a:r>
            <a:r>
              <a:rPr lang="vi-VN"/>
              <a:t>RedisStandaloneConfiguration</a:t>
            </a:r>
            <a:r>
              <a:rPr lang="vi-VN" b="0" i="0">
                <a:solidFill>
                  <a:srgbClr val="ECECEC"/>
                </a:solidFill>
                <a:effectLst/>
                <a:highlight>
                  <a:srgbClr val="212121"/>
                </a:highlight>
                <a:latin typeface="Söhne"/>
              </a:rPr>
              <a:t>, là đối tượng dùng để cấu hình kết nối tới một Redis server độc lập (standalone</a:t>
            </a:r>
            <a:r>
              <a:rPr lang="en-US" b="0" i="0">
                <a:solidFill>
                  <a:srgbClr val="ECECEC"/>
                </a:solidFill>
                <a:effectLst/>
                <a:highlight>
                  <a:srgbClr val="212121"/>
                </a:highlight>
                <a:latin typeface="Söhne"/>
              </a:rPr>
              <a:t>: </a:t>
            </a:r>
            <a:r>
              <a:rPr lang="vi-VN" b="1" i="0">
                <a:solidFill>
                  <a:srgbClr val="ECECEC"/>
                </a:solidFill>
                <a:effectLst/>
                <a:highlight>
                  <a:srgbClr val="212121"/>
                </a:highlight>
                <a:latin typeface="Söhne"/>
              </a:rPr>
              <a:t>Đơn giản và Dễ Triển Khai</a:t>
            </a:r>
            <a:r>
              <a:rPr lang="en-US" b="1" i="0">
                <a:solidFill>
                  <a:srgbClr val="ECECEC"/>
                </a:solidFill>
                <a:effectLst/>
                <a:highlight>
                  <a:srgbClr val="212121"/>
                </a:highlight>
                <a:latin typeface="Söhne"/>
              </a:rPr>
              <a:t>, </a:t>
            </a:r>
            <a:r>
              <a:rPr lang="vi-VN" b="1" i="0">
                <a:solidFill>
                  <a:srgbClr val="ECECEC"/>
                </a:solidFill>
                <a:effectLst/>
                <a:highlight>
                  <a:srgbClr val="212121"/>
                </a:highlight>
                <a:latin typeface="Söhne"/>
              </a:rPr>
              <a:t>Dùng cho Ứng dụng Nhỏ và Đơn Giản</a:t>
            </a:r>
            <a:r>
              <a:rPr lang="vi-VN" b="0" i="0">
                <a:solidFill>
                  <a:srgbClr val="ECECEC"/>
                </a:solidFill>
                <a:effectLst/>
                <a:highlight>
                  <a:srgbClr val="212121"/>
                </a:highlight>
                <a:latin typeface="Söhne"/>
              </a:rPr>
              <a:t>), tức là một server Redis không phải là một phần của một cụm Redis (Redis cluster).</a:t>
            </a:r>
            <a:endParaRPr lang="en-US" b="0" i="0">
              <a:solidFill>
                <a:srgbClr val="ECECEC"/>
              </a:solidFill>
              <a:effectLst/>
              <a:highlight>
                <a:srgbClr val="212121"/>
              </a:highlight>
              <a:latin typeface="Söhne"/>
            </a:endParaRPr>
          </a:p>
          <a:p>
            <a:pPr algn="l"/>
            <a:r>
              <a:rPr lang="fr-FR" b="0" i="0">
                <a:solidFill>
                  <a:srgbClr val="ECECEC"/>
                </a:solidFill>
                <a:effectLst/>
                <a:highlight>
                  <a:srgbClr val="212121"/>
                </a:highlight>
                <a:latin typeface="Söhne"/>
              </a:rPr>
              <a:t>host, port và mật khẩu </a:t>
            </a:r>
            <a:endParaRPr lang="en-US" b="0" i="0">
              <a:solidFill>
                <a:srgbClr val="ECECEC"/>
              </a:solidFill>
              <a:effectLst/>
              <a:highlight>
                <a:srgbClr val="212121"/>
              </a:highlight>
              <a:latin typeface="Söhne"/>
            </a:endParaRPr>
          </a:p>
          <a:p>
            <a:pPr algn="l"/>
            <a:endParaRPr lang="en-US" b="0" i="0">
              <a:solidFill>
                <a:srgbClr val="ECECEC"/>
              </a:solidFill>
              <a:effectLst/>
              <a:highlight>
                <a:srgbClr val="212121"/>
              </a:highlight>
              <a:latin typeface="Söhne"/>
            </a:endParaRPr>
          </a:p>
          <a:p>
            <a:pPr algn="l"/>
            <a:r>
              <a:rPr lang="en-US" b="1" i="0">
                <a:solidFill>
                  <a:srgbClr val="ECECEC"/>
                </a:solidFill>
                <a:effectLst/>
                <a:highlight>
                  <a:srgbClr val="212121"/>
                </a:highlight>
                <a:latin typeface="Söhne"/>
              </a:rPr>
              <a:t>4. Cấu hình RedisConnectionFactory:</a:t>
            </a:r>
            <a:endParaRPr lang="en-US" b="0" i="0">
              <a:solidFill>
                <a:srgbClr val="ECECEC"/>
              </a:solidFill>
              <a:effectLst/>
              <a:highlight>
                <a:srgbClr val="212121"/>
              </a:highlight>
              <a:latin typeface="Söhne"/>
            </a:endParaRPr>
          </a:p>
          <a:p>
            <a:pPr algn="l"/>
            <a:r>
              <a:rPr lang="vi-VN" b="0" i="0">
                <a:solidFill>
                  <a:srgbClr val="ECECEC"/>
                </a:solidFill>
                <a:effectLst/>
                <a:highlight>
                  <a:srgbClr val="212121"/>
                </a:highlight>
                <a:latin typeface="Söhne"/>
              </a:rPr>
              <a:t>Trong lớp RedisAppConfig, bạn cần cấu hình một RedisConnectionFactory, đây là cơ sở của mọi kết nối tới Redis. Trong phương thức redisConnectionFactory(), bạn đọc thông tin về kết nối từ biến môi trường. Điều này cho phép bạn cấu hình thông tin kết nối Redis một cách linh hoạt thông qua các biến môi trường. Nếu không có biến môi trường nào được cung cấp, bạn sẽ sử dụng giá trị mặc định cho địa chỉ và cổng của Redis (127.0.0.1:6379). Bạn cũng kiểm tra và cung cấp mật khẩu nếu nó được chỉ định.</a:t>
            </a:r>
          </a:p>
          <a:p>
            <a:pPr algn="l"/>
            <a:r>
              <a:rPr lang="en-US" b="1" i="0">
                <a:solidFill>
                  <a:srgbClr val="ECECEC"/>
                </a:solidFill>
                <a:effectLst/>
                <a:highlight>
                  <a:srgbClr val="212121"/>
                </a:highlight>
                <a:latin typeface="Söhne"/>
              </a:rPr>
              <a:t>5</a:t>
            </a:r>
            <a:r>
              <a:rPr lang="vi-VN" b="1" i="0">
                <a:solidFill>
                  <a:srgbClr val="ECECEC"/>
                </a:solidFill>
                <a:effectLst/>
                <a:highlight>
                  <a:srgbClr val="212121"/>
                </a:highlight>
                <a:latin typeface="Söhne"/>
              </a:rPr>
              <a:t>. Xử lý tin nhắn từ Redis:</a:t>
            </a:r>
          </a:p>
          <a:p>
            <a:pPr algn="l"/>
            <a:r>
              <a:rPr lang="vi-VN" b="0" i="0">
                <a:solidFill>
                  <a:srgbClr val="ECECEC"/>
                </a:solidFill>
                <a:effectLst/>
                <a:highlight>
                  <a:srgbClr val="212121"/>
                </a:highlight>
                <a:latin typeface="Söhne"/>
              </a:rPr>
              <a:t>Trong mã của bạn, bạn đã tạo một MessageListenerAdapter để xử lý tin nhắn nhận được từ Redis. Bạn cần triển khai logic xử lý tin nhắn trong lớp RedisMessageSubscriber. Bạn có thể xử lý tin nhắn này theo cách mà ứng dụng của bạn cần.</a:t>
            </a:r>
            <a:br>
              <a:rPr lang="en-US"/>
            </a:br>
            <a:endParaRPr lang="en-US" b="1" i="0">
              <a:solidFill>
                <a:srgbClr val="ECECEC"/>
              </a:solidFill>
              <a:effectLst/>
              <a:latin typeface="Arial" panose="020B0604020202020204" pitchFamily="34" charset="0"/>
            </a:endParaRPr>
          </a:p>
          <a:p>
            <a:pPr marL="158750" indent="0" algn="l">
              <a:buFont typeface="Arial" panose="020B0604020202020204" pitchFamily="34" charset="0"/>
              <a:buNone/>
            </a:pPr>
            <a:r>
              <a:rPr lang="en-US" b="0" i="0">
                <a:solidFill>
                  <a:srgbClr val="FFFFFF"/>
                </a:solidFill>
                <a:effectLst/>
                <a:highlight>
                  <a:srgbClr val="0D0D0D"/>
                </a:highlight>
                <a:latin typeface="Söhne Mono"/>
              </a:rPr>
              <a:t>&lt;dependency&gt; &lt;groupId&gt;org.springframework.boot&lt;/groupId&gt; &lt;artifactId&gt;spring-boot-starter-data-redis&lt;/artifactId&gt; &lt;/dependency&gt;</a:t>
            </a:r>
            <a:endParaRPr lang="en-US" b="1" i="0">
              <a:solidFill>
                <a:srgbClr val="ECECEC"/>
              </a:solidFill>
              <a:effectLst/>
              <a:latin typeface="Arial" panose="020B0604020202020204" pitchFamily="34" charset="0"/>
            </a:endParaRPr>
          </a:p>
        </p:txBody>
      </p:sp>
    </p:spTree>
    <p:extLst>
      <p:ext uri="{BB962C8B-B14F-4D97-AF65-F5344CB8AC3E}">
        <p14:creationId xmlns:p14="http://schemas.microsoft.com/office/powerpoint/2010/main" val="297526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2c5296ff819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g2c5296ff819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26c521aa2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9" name="Google Shape;1469;g26c521aa23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c5296ff819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6" name="Google Shape;1496;g2c5296ff819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2c5296ff819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6" name="Google Shape;1526;g2c5296ff819_1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c5296ff819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g2c5296ff819_1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2c5296ff819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g2c5296ff819_1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c5296ff819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9" name="Google Shape;1559;g2c5296ff819_1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2c5296ff819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4" name="Google Shape;1574;g2c5296ff819_1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2c5296ff819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3" name="Google Shape;1583;g2c5296ff819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26c521aa237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1" name="Google Shape;1601;g26c521aa237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26c521aa237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1" name="Google Shape;1601;g26c521aa237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5110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26c521aa23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26c521aa237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6c521aa237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6" name="Google Shape;1646;g26c521aa237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414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5" name="Google Shape;10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6c521aa237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6" name="Google Shape;1646;g26c521aa237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3" name="Google Shape;16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26c521aa237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8" name="Google Shape;1688;g26c521aa237_1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26c521aa237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g26c521aa237_1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26c521aa23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8" name="Google Shape;1738;g26c521aa237_1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6c521aa237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5" name="Google Shape;1765;g26c521aa237_1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6c521aa237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5" name="Google Shape;1765;g26c521aa237_1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5617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0" name="Google Shape;184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71109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6c521aa237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6" name="Google Shape;1816;g26c521aa237_1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8" name="Google Shape;204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26c521aa237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g26c521aa237_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c5296ff81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2c5296ff81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2c5296ff81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2c5296ff81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0"/>
          <p:cNvSpPr/>
          <p:nvPr/>
        </p:nvSpPr>
        <p:spPr>
          <a:xfrm>
            <a:off x="-448523" y="4081942"/>
            <a:ext cx="9609464"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50"/>
          <p:cNvSpPr/>
          <p:nvPr/>
        </p:nvSpPr>
        <p:spPr>
          <a:xfrm>
            <a:off x="-26800" y="-9800"/>
            <a:ext cx="9187741" cy="651811"/>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0"/>
          <p:cNvSpPr txBox="1">
            <a:spLocks noGrp="1"/>
          </p:cNvSpPr>
          <p:nvPr>
            <p:ph type="ctrTitle"/>
          </p:nvPr>
        </p:nvSpPr>
        <p:spPr>
          <a:xfrm>
            <a:off x="713250" y="1617600"/>
            <a:ext cx="7717500" cy="19083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 name="Google Shape;12;p50"/>
          <p:cNvSpPr txBox="1">
            <a:spLocks noGrp="1"/>
          </p:cNvSpPr>
          <p:nvPr>
            <p:ph type="subTitle" idx="1"/>
          </p:nvPr>
        </p:nvSpPr>
        <p:spPr>
          <a:xfrm>
            <a:off x="713300" y="4033575"/>
            <a:ext cx="45288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solidFill>
                  <a:srgbClr val="43434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50"/>
          <p:cNvGrpSpPr/>
          <p:nvPr/>
        </p:nvGrpSpPr>
        <p:grpSpPr>
          <a:xfrm rot="5400000">
            <a:off x="-238592" y="3871351"/>
            <a:ext cx="1168925" cy="284175"/>
            <a:chOff x="6017825" y="3809000"/>
            <a:chExt cx="1168925" cy="284175"/>
          </a:xfrm>
        </p:grpSpPr>
        <p:sp>
          <p:nvSpPr>
            <p:cNvPr id="15" name="Google Shape;15;p50"/>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0"/>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0"/>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0"/>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0"/>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0"/>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0"/>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0"/>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0"/>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0"/>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0"/>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0"/>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0"/>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0"/>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0"/>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0"/>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0"/>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0"/>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rgbClr val="594D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88B7F839-E034-25D1-B0A3-99FA405D8169}"/>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2"/>
        <p:cNvGrpSpPr/>
        <p:nvPr/>
      </p:nvGrpSpPr>
      <p:grpSpPr>
        <a:xfrm>
          <a:off x="0" y="0"/>
          <a:ext cx="0" cy="0"/>
          <a:chOff x="0" y="0"/>
          <a:chExt cx="0" cy="0"/>
        </a:xfrm>
      </p:grpSpPr>
      <p:sp>
        <p:nvSpPr>
          <p:cNvPr id="233" name="Google Shape;233;p59"/>
          <p:cNvSpPr/>
          <p:nvPr/>
        </p:nvSpPr>
        <p:spPr>
          <a:xfrm rot="10800000" flipH="1">
            <a:off x="-16575" y="-39776"/>
            <a:ext cx="9378324" cy="518658"/>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9"/>
          <p:cNvSpPr/>
          <p:nvPr/>
        </p:nvSpPr>
        <p:spPr>
          <a:xfrm rot="10800000" flipH="1">
            <a:off x="-97400" y="4073446"/>
            <a:ext cx="9274513" cy="1070054"/>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 name="Google Shape;235;p59"/>
          <p:cNvGrpSpPr/>
          <p:nvPr/>
        </p:nvGrpSpPr>
        <p:grpSpPr>
          <a:xfrm rot="10800000">
            <a:off x="7846313" y="1427563"/>
            <a:ext cx="1168925" cy="284175"/>
            <a:chOff x="6017825" y="3809000"/>
            <a:chExt cx="1168925" cy="284175"/>
          </a:xfrm>
        </p:grpSpPr>
        <p:sp>
          <p:nvSpPr>
            <p:cNvPr id="236" name="Google Shape;236;p5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 name="Google Shape;255;p59"/>
          <p:cNvGrpSpPr/>
          <p:nvPr/>
        </p:nvGrpSpPr>
        <p:grpSpPr>
          <a:xfrm rot="5400000">
            <a:off x="-13337" y="1204763"/>
            <a:ext cx="1168925" cy="284175"/>
            <a:chOff x="6017825" y="3809000"/>
            <a:chExt cx="1168925" cy="284175"/>
          </a:xfrm>
        </p:grpSpPr>
        <p:sp>
          <p:nvSpPr>
            <p:cNvPr id="256" name="Google Shape;256;p5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59"/>
          <p:cNvSpPr txBox="1">
            <a:spLocks noGrp="1"/>
          </p:cNvSpPr>
          <p:nvPr>
            <p:ph type="title"/>
          </p:nvPr>
        </p:nvSpPr>
        <p:spPr>
          <a:xfrm>
            <a:off x="713225" y="445025"/>
            <a:ext cx="7717500" cy="715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5" name="Google Shape;275;p59"/>
          <p:cNvSpPr txBox="1">
            <a:spLocks noGrp="1"/>
          </p:cNvSpPr>
          <p:nvPr>
            <p:ph type="subTitle" idx="1"/>
          </p:nvPr>
        </p:nvSpPr>
        <p:spPr>
          <a:xfrm>
            <a:off x="937625" y="2788275"/>
            <a:ext cx="2175300" cy="79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6" name="Google Shape;276;p59"/>
          <p:cNvSpPr txBox="1">
            <a:spLocks noGrp="1"/>
          </p:cNvSpPr>
          <p:nvPr>
            <p:ph type="subTitle" idx="2"/>
          </p:nvPr>
        </p:nvSpPr>
        <p:spPr>
          <a:xfrm>
            <a:off x="3484347" y="2788275"/>
            <a:ext cx="2175300" cy="79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7" name="Google Shape;277;p59"/>
          <p:cNvSpPr txBox="1">
            <a:spLocks noGrp="1"/>
          </p:cNvSpPr>
          <p:nvPr>
            <p:ph type="subTitle" idx="3"/>
          </p:nvPr>
        </p:nvSpPr>
        <p:spPr>
          <a:xfrm>
            <a:off x="6031075" y="2788275"/>
            <a:ext cx="2175300" cy="79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8" name="Google Shape;278;p59"/>
          <p:cNvSpPr txBox="1">
            <a:spLocks noGrp="1"/>
          </p:cNvSpPr>
          <p:nvPr>
            <p:ph type="subTitle" idx="4"/>
          </p:nvPr>
        </p:nvSpPr>
        <p:spPr>
          <a:xfrm>
            <a:off x="937625" y="2301251"/>
            <a:ext cx="21753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59"/>
          <p:cNvSpPr txBox="1">
            <a:spLocks noGrp="1"/>
          </p:cNvSpPr>
          <p:nvPr>
            <p:ph type="subTitle" idx="5"/>
          </p:nvPr>
        </p:nvSpPr>
        <p:spPr>
          <a:xfrm>
            <a:off x="3484350" y="2301251"/>
            <a:ext cx="21753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59"/>
          <p:cNvSpPr txBox="1">
            <a:spLocks noGrp="1"/>
          </p:cNvSpPr>
          <p:nvPr>
            <p:ph type="subTitle" idx="6"/>
          </p:nvPr>
        </p:nvSpPr>
        <p:spPr>
          <a:xfrm>
            <a:off x="6031075" y="2301251"/>
            <a:ext cx="21753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42FC116B-C8A0-342C-9AD3-41A3A9068B03}"/>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81"/>
        <p:cNvGrpSpPr/>
        <p:nvPr/>
      </p:nvGrpSpPr>
      <p:grpSpPr>
        <a:xfrm>
          <a:off x="0" y="0"/>
          <a:ext cx="0" cy="0"/>
          <a:chOff x="0" y="0"/>
          <a:chExt cx="0" cy="0"/>
        </a:xfrm>
      </p:grpSpPr>
      <p:sp>
        <p:nvSpPr>
          <p:cNvPr id="282" name="Google Shape;282;p60"/>
          <p:cNvSpPr/>
          <p:nvPr/>
        </p:nvSpPr>
        <p:spPr>
          <a:xfrm>
            <a:off x="-137625" y="-1568625"/>
            <a:ext cx="9281874" cy="2104288"/>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0"/>
          <p:cNvSpPr/>
          <p:nvPr/>
        </p:nvSpPr>
        <p:spPr>
          <a:xfrm>
            <a:off x="-1981200" y="4667825"/>
            <a:ext cx="11244263" cy="1161132"/>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60"/>
          <p:cNvGrpSpPr/>
          <p:nvPr/>
        </p:nvGrpSpPr>
        <p:grpSpPr>
          <a:xfrm rot="10800000">
            <a:off x="7574838" y="82250"/>
            <a:ext cx="1168925" cy="284175"/>
            <a:chOff x="6017825" y="3809000"/>
            <a:chExt cx="1168925" cy="284175"/>
          </a:xfrm>
        </p:grpSpPr>
        <p:sp>
          <p:nvSpPr>
            <p:cNvPr id="285" name="Google Shape;285;p60"/>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0"/>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0"/>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0"/>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0"/>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0"/>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0"/>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0"/>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0"/>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0"/>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0"/>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0"/>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0"/>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0"/>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0"/>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0"/>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0"/>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0"/>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3" name="Google Shape;303;p60"/>
          <p:cNvSpPr/>
          <p:nvPr/>
        </p:nvSpPr>
        <p:spPr>
          <a:xfrm rot="10800000">
            <a:off x="713225" y="4774500"/>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0"/>
          <p:cNvSpPr txBox="1">
            <a:spLocks noGrp="1"/>
          </p:cNvSpPr>
          <p:nvPr>
            <p:ph type="title"/>
          </p:nvPr>
        </p:nvSpPr>
        <p:spPr>
          <a:xfrm>
            <a:off x="713225" y="445025"/>
            <a:ext cx="7717500" cy="676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5" name="Google Shape;305;p60"/>
          <p:cNvSpPr txBox="1">
            <a:spLocks noGrp="1"/>
          </p:cNvSpPr>
          <p:nvPr>
            <p:ph type="subTitle" idx="1"/>
          </p:nvPr>
        </p:nvSpPr>
        <p:spPr>
          <a:xfrm>
            <a:off x="2424850" y="2310200"/>
            <a:ext cx="19377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6" name="Google Shape;306;p60"/>
          <p:cNvSpPr txBox="1">
            <a:spLocks noGrp="1"/>
          </p:cNvSpPr>
          <p:nvPr>
            <p:ph type="subTitle" idx="2"/>
          </p:nvPr>
        </p:nvSpPr>
        <p:spPr>
          <a:xfrm>
            <a:off x="4693457" y="2310200"/>
            <a:ext cx="19377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7" name="Google Shape;307;p60"/>
          <p:cNvSpPr txBox="1">
            <a:spLocks noGrp="1"/>
          </p:cNvSpPr>
          <p:nvPr>
            <p:ph type="subTitle" idx="3"/>
          </p:nvPr>
        </p:nvSpPr>
        <p:spPr>
          <a:xfrm>
            <a:off x="2424850" y="4119900"/>
            <a:ext cx="19377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8" name="Google Shape;308;p60"/>
          <p:cNvSpPr txBox="1">
            <a:spLocks noGrp="1"/>
          </p:cNvSpPr>
          <p:nvPr>
            <p:ph type="subTitle" idx="4"/>
          </p:nvPr>
        </p:nvSpPr>
        <p:spPr>
          <a:xfrm>
            <a:off x="4693457" y="4119900"/>
            <a:ext cx="19377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09" name="Google Shape;309;p60"/>
          <p:cNvSpPr txBox="1">
            <a:spLocks noGrp="1"/>
          </p:cNvSpPr>
          <p:nvPr>
            <p:ph type="subTitle" idx="5"/>
          </p:nvPr>
        </p:nvSpPr>
        <p:spPr>
          <a:xfrm>
            <a:off x="2424850" y="1824325"/>
            <a:ext cx="1937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0" name="Google Shape;310;p60"/>
          <p:cNvSpPr txBox="1">
            <a:spLocks noGrp="1"/>
          </p:cNvSpPr>
          <p:nvPr>
            <p:ph type="subTitle" idx="6"/>
          </p:nvPr>
        </p:nvSpPr>
        <p:spPr>
          <a:xfrm>
            <a:off x="2424850" y="3634100"/>
            <a:ext cx="1937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1" name="Google Shape;311;p60"/>
          <p:cNvSpPr txBox="1">
            <a:spLocks noGrp="1"/>
          </p:cNvSpPr>
          <p:nvPr>
            <p:ph type="subTitle" idx="7"/>
          </p:nvPr>
        </p:nvSpPr>
        <p:spPr>
          <a:xfrm>
            <a:off x="4693454" y="1824325"/>
            <a:ext cx="1937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2" name="Google Shape;312;p60"/>
          <p:cNvSpPr txBox="1">
            <a:spLocks noGrp="1"/>
          </p:cNvSpPr>
          <p:nvPr>
            <p:ph type="subTitle" idx="8"/>
          </p:nvPr>
        </p:nvSpPr>
        <p:spPr>
          <a:xfrm>
            <a:off x="4693454" y="3634100"/>
            <a:ext cx="19377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792F1714-B04A-2DC4-948C-FCBBF532F93E}"/>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13"/>
        <p:cNvGrpSpPr/>
        <p:nvPr/>
      </p:nvGrpSpPr>
      <p:grpSpPr>
        <a:xfrm>
          <a:off x="0" y="0"/>
          <a:ext cx="0" cy="0"/>
          <a:chOff x="0" y="0"/>
          <a:chExt cx="0" cy="0"/>
        </a:xfrm>
      </p:grpSpPr>
      <p:sp>
        <p:nvSpPr>
          <p:cNvPr id="314" name="Google Shape;314;p61"/>
          <p:cNvSpPr/>
          <p:nvPr/>
        </p:nvSpPr>
        <p:spPr>
          <a:xfrm flipH="1">
            <a:off x="-165124" y="4939096"/>
            <a:ext cx="9309124" cy="1168946"/>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1"/>
          <p:cNvSpPr/>
          <p:nvPr/>
        </p:nvSpPr>
        <p:spPr>
          <a:xfrm flipH="1">
            <a:off x="-71685" y="-273450"/>
            <a:ext cx="10034660" cy="911934"/>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 name="Google Shape;317;p61"/>
          <p:cNvGrpSpPr/>
          <p:nvPr/>
        </p:nvGrpSpPr>
        <p:grpSpPr>
          <a:xfrm rot="5400000">
            <a:off x="432625" y="2287863"/>
            <a:ext cx="1168925" cy="284175"/>
            <a:chOff x="6017825" y="3809000"/>
            <a:chExt cx="1168925" cy="284175"/>
          </a:xfrm>
        </p:grpSpPr>
        <p:sp>
          <p:nvSpPr>
            <p:cNvPr id="318" name="Google Shape;318;p61"/>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1"/>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1"/>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1"/>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1"/>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1"/>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1"/>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1"/>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1"/>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1"/>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1"/>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1"/>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1"/>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1"/>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1"/>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1"/>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1"/>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1"/>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 name="Google Shape;336;p61"/>
          <p:cNvSpPr txBox="1">
            <a:spLocks noGrp="1"/>
          </p:cNvSpPr>
          <p:nvPr>
            <p:ph type="title"/>
          </p:nvPr>
        </p:nvSpPr>
        <p:spPr>
          <a:xfrm>
            <a:off x="2223600" y="670225"/>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37" name="Google Shape;337;p61"/>
          <p:cNvSpPr txBox="1">
            <a:spLocks noGrp="1"/>
          </p:cNvSpPr>
          <p:nvPr>
            <p:ph type="subTitle" idx="1"/>
          </p:nvPr>
        </p:nvSpPr>
        <p:spPr>
          <a:xfrm>
            <a:off x="2223600" y="1275827"/>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38" name="Google Shape;338;p61"/>
          <p:cNvSpPr txBox="1">
            <a:spLocks noGrp="1"/>
          </p:cNvSpPr>
          <p:nvPr>
            <p:ph type="title" idx="2"/>
          </p:nvPr>
        </p:nvSpPr>
        <p:spPr>
          <a:xfrm>
            <a:off x="2223600" y="1967931"/>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39" name="Google Shape;339;p61"/>
          <p:cNvSpPr txBox="1">
            <a:spLocks noGrp="1"/>
          </p:cNvSpPr>
          <p:nvPr>
            <p:ph type="subTitle" idx="3"/>
          </p:nvPr>
        </p:nvSpPr>
        <p:spPr>
          <a:xfrm>
            <a:off x="2223600" y="2586246"/>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0" name="Google Shape;340;p61"/>
          <p:cNvSpPr txBox="1">
            <a:spLocks noGrp="1"/>
          </p:cNvSpPr>
          <p:nvPr>
            <p:ph type="title" idx="4"/>
          </p:nvPr>
        </p:nvSpPr>
        <p:spPr>
          <a:xfrm>
            <a:off x="2223600" y="3265638"/>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41" name="Google Shape;341;p61"/>
          <p:cNvSpPr txBox="1">
            <a:spLocks noGrp="1"/>
          </p:cNvSpPr>
          <p:nvPr>
            <p:ph type="subTitle" idx="5"/>
          </p:nvPr>
        </p:nvSpPr>
        <p:spPr>
          <a:xfrm>
            <a:off x="2223600" y="3896665"/>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 name="Slide Number Placeholder 1">
            <a:extLst>
              <a:ext uri="{FF2B5EF4-FFF2-40B4-BE49-F238E27FC236}">
                <a16:creationId xmlns:a16="http://schemas.microsoft.com/office/drawing/2014/main" id="{13151773-8061-4D3B-5B43-CEBEF5E536C0}"/>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342"/>
        <p:cNvGrpSpPr/>
        <p:nvPr/>
      </p:nvGrpSpPr>
      <p:grpSpPr>
        <a:xfrm>
          <a:off x="0" y="0"/>
          <a:ext cx="0" cy="0"/>
          <a:chOff x="0" y="0"/>
          <a:chExt cx="0" cy="0"/>
        </a:xfrm>
      </p:grpSpPr>
      <p:sp>
        <p:nvSpPr>
          <p:cNvPr id="343" name="Google Shape;343;p62"/>
          <p:cNvSpPr/>
          <p:nvPr/>
        </p:nvSpPr>
        <p:spPr>
          <a:xfrm rot="10800000">
            <a:off x="-43750" y="4713825"/>
            <a:ext cx="9187741" cy="651811"/>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 name="Google Shape;344;p62"/>
          <p:cNvGrpSpPr/>
          <p:nvPr/>
        </p:nvGrpSpPr>
        <p:grpSpPr>
          <a:xfrm>
            <a:off x="-523620" y="0"/>
            <a:ext cx="9667629" cy="1025400"/>
            <a:chOff x="-207175" y="-92875"/>
            <a:chExt cx="9439200" cy="1025400"/>
          </a:xfrm>
          <a:solidFill>
            <a:srgbClr val="FFE5E5"/>
          </a:solidFill>
        </p:grpSpPr>
        <p:sp>
          <p:nvSpPr>
            <p:cNvPr id="345" name="Google Shape;345;p62"/>
            <p:cNvSpPr/>
            <p:nvPr/>
          </p:nvSpPr>
          <p:spPr>
            <a:xfrm>
              <a:off x="-207175" y="-92875"/>
              <a:ext cx="2700300" cy="10254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2"/>
            <p:cNvSpPr/>
            <p:nvPr/>
          </p:nvSpPr>
          <p:spPr>
            <a:xfrm>
              <a:off x="-207175" y="-92875"/>
              <a:ext cx="9439200" cy="3678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 name="Google Shape;347;p62"/>
          <p:cNvGrpSpPr/>
          <p:nvPr/>
        </p:nvGrpSpPr>
        <p:grpSpPr>
          <a:xfrm rot="-5400000">
            <a:off x="7896400" y="1025388"/>
            <a:ext cx="1168925" cy="284175"/>
            <a:chOff x="6017825" y="3809000"/>
            <a:chExt cx="1168925" cy="284175"/>
          </a:xfrm>
        </p:grpSpPr>
        <p:sp>
          <p:nvSpPr>
            <p:cNvPr id="348" name="Google Shape;348;p62"/>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2"/>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2"/>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2"/>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2"/>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2"/>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2"/>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2"/>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2"/>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2"/>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2"/>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2"/>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2"/>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2"/>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2"/>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2"/>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2"/>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2"/>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6" name="Google Shape;366;p62"/>
          <p:cNvSpPr/>
          <p:nvPr/>
        </p:nvSpPr>
        <p:spPr>
          <a:xfrm>
            <a:off x="421825" y="445013"/>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7" name="Google Shape;367;p62"/>
          <p:cNvGrpSpPr/>
          <p:nvPr/>
        </p:nvGrpSpPr>
        <p:grpSpPr>
          <a:xfrm rot="-5400000">
            <a:off x="-216275" y="4416938"/>
            <a:ext cx="1168925" cy="284175"/>
            <a:chOff x="6017825" y="3809000"/>
            <a:chExt cx="1168925" cy="284175"/>
          </a:xfrm>
        </p:grpSpPr>
        <p:sp>
          <p:nvSpPr>
            <p:cNvPr id="368" name="Google Shape;368;p62"/>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2"/>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2"/>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2"/>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2"/>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2"/>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2"/>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2"/>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2"/>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2"/>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2"/>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2"/>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2"/>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2"/>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2"/>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2"/>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2"/>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2"/>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 name="Google Shape;386;p62"/>
          <p:cNvSpPr txBox="1">
            <a:spLocks noGrp="1"/>
          </p:cNvSpPr>
          <p:nvPr>
            <p:ph type="title"/>
          </p:nvPr>
        </p:nvSpPr>
        <p:spPr>
          <a:xfrm>
            <a:off x="713225" y="445025"/>
            <a:ext cx="77175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41CAEEA3-29BC-68FD-9459-0FF469C20143}"/>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87"/>
        <p:cNvGrpSpPr/>
        <p:nvPr/>
      </p:nvGrpSpPr>
      <p:grpSpPr>
        <a:xfrm>
          <a:off x="0" y="0"/>
          <a:ext cx="0" cy="0"/>
          <a:chOff x="0" y="0"/>
          <a:chExt cx="0" cy="0"/>
        </a:xfrm>
      </p:grpSpPr>
      <p:sp>
        <p:nvSpPr>
          <p:cNvPr id="388" name="Google Shape;388;p63"/>
          <p:cNvSpPr/>
          <p:nvPr/>
        </p:nvSpPr>
        <p:spPr>
          <a:xfrm>
            <a:off x="-65950" y="-273450"/>
            <a:ext cx="10028923" cy="759615"/>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3"/>
          <p:cNvSpPr/>
          <p:nvPr/>
        </p:nvSpPr>
        <p:spPr>
          <a:xfrm>
            <a:off x="-165467" y="4527700"/>
            <a:ext cx="9309124"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0" name="Google Shape;390;p63"/>
          <p:cNvGrpSpPr/>
          <p:nvPr/>
        </p:nvGrpSpPr>
        <p:grpSpPr>
          <a:xfrm>
            <a:off x="7261838" y="4696625"/>
            <a:ext cx="1168925" cy="284175"/>
            <a:chOff x="6017825" y="3809000"/>
            <a:chExt cx="1168925" cy="284175"/>
          </a:xfrm>
        </p:grpSpPr>
        <p:sp>
          <p:nvSpPr>
            <p:cNvPr id="391" name="Google Shape;391;p63"/>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3"/>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3"/>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3"/>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3"/>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3"/>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3"/>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3"/>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3"/>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63"/>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63"/>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63"/>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3"/>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3"/>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3"/>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3"/>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63"/>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3"/>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 name="Google Shape;409;p63"/>
          <p:cNvSpPr/>
          <p:nvPr/>
        </p:nvSpPr>
        <p:spPr>
          <a:xfrm>
            <a:off x="44450" y="4636150"/>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0" name="Google Shape;410;p63"/>
          <p:cNvGrpSpPr/>
          <p:nvPr/>
        </p:nvGrpSpPr>
        <p:grpSpPr>
          <a:xfrm rot="-5400000">
            <a:off x="-96212" y="892500"/>
            <a:ext cx="1168925" cy="284175"/>
            <a:chOff x="6017825" y="3809000"/>
            <a:chExt cx="1168925" cy="284175"/>
          </a:xfrm>
        </p:grpSpPr>
        <p:sp>
          <p:nvSpPr>
            <p:cNvPr id="411" name="Google Shape;411;p63"/>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3"/>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3"/>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3"/>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3"/>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3"/>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3"/>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3"/>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3"/>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3"/>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3"/>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3"/>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3"/>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3"/>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3"/>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3"/>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3"/>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3"/>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9" name="Google Shape;429;p63"/>
          <p:cNvSpPr txBox="1">
            <a:spLocks noGrp="1"/>
          </p:cNvSpPr>
          <p:nvPr>
            <p:ph type="title"/>
          </p:nvPr>
        </p:nvSpPr>
        <p:spPr>
          <a:xfrm>
            <a:off x="1325650" y="1962150"/>
            <a:ext cx="13989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300" b="0">
                <a:latin typeface="Red Hat Text Light"/>
                <a:ea typeface="Red Hat Text Light"/>
                <a:cs typeface="Red Hat Text Light"/>
                <a:sym typeface="Red Hat Text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30" name="Google Shape;430;p63"/>
          <p:cNvSpPr txBox="1">
            <a:spLocks noGrp="1"/>
          </p:cNvSpPr>
          <p:nvPr>
            <p:ph type="subTitle" idx="1"/>
          </p:nvPr>
        </p:nvSpPr>
        <p:spPr>
          <a:xfrm>
            <a:off x="938500" y="3449900"/>
            <a:ext cx="2173200" cy="75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31" name="Google Shape;431;p63"/>
          <p:cNvSpPr txBox="1">
            <a:spLocks noGrp="1"/>
          </p:cNvSpPr>
          <p:nvPr>
            <p:ph type="subTitle" idx="2"/>
          </p:nvPr>
        </p:nvSpPr>
        <p:spPr>
          <a:xfrm>
            <a:off x="938500" y="2960625"/>
            <a:ext cx="2173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2" name="Google Shape;432;p63"/>
          <p:cNvSpPr txBox="1">
            <a:spLocks noGrp="1"/>
          </p:cNvSpPr>
          <p:nvPr>
            <p:ph type="title" idx="3"/>
          </p:nvPr>
        </p:nvSpPr>
        <p:spPr>
          <a:xfrm>
            <a:off x="3873100" y="19621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300" b="0">
                <a:latin typeface="Red Hat Text Light"/>
                <a:ea typeface="Red Hat Text Light"/>
                <a:cs typeface="Red Hat Text Light"/>
                <a:sym typeface="Red Hat Text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33" name="Google Shape;433;p63"/>
          <p:cNvSpPr txBox="1">
            <a:spLocks noGrp="1"/>
          </p:cNvSpPr>
          <p:nvPr>
            <p:ph type="subTitle" idx="4"/>
          </p:nvPr>
        </p:nvSpPr>
        <p:spPr>
          <a:xfrm>
            <a:off x="3485400" y="3448250"/>
            <a:ext cx="2173200" cy="75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34" name="Google Shape;434;p63"/>
          <p:cNvSpPr txBox="1">
            <a:spLocks noGrp="1"/>
          </p:cNvSpPr>
          <p:nvPr>
            <p:ph type="subTitle" idx="5"/>
          </p:nvPr>
        </p:nvSpPr>
        <p:spPr>
          <a:xfrm>
            <a:off x="3485400" y="2958975"/>
            <a:ext cx="2173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5" name="Google Shape;435;p63"/>
          <p:cNvSpPr txBox="1">
            <a:spLocks noGrp="1"/>
          </p:cNvSpPr>
          <p:nvPr>
            <p:ph type="title" idx="6"/>
          </p:nvPr>
        </p:nvSpPr>
        <p:spPr>
          <a:xfrm>
            <a:off x="6417675" y="196215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3300" b="0">
                <a:latin typeface="Red Hat Text Light"/>
                <a:ea typeface="Red Hat Text Light"/>
                <a:cs typeface="Red Hat Text Light"/>
                <a:sym typeface="Red Hat Text Light"/>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436" name="Google Shape;436;p63"/>
          <p:cNvSpPr txBox="1">
            <a:spLocks noGrp="1"/>
          </p:cNvSpPr>
          <p:nvPr>
            <p:ph type="subTitle" idx="7"/>
          </p:nvPr>
        </p:nvSpPr>
        <p:spPr>
          <a:xfrm>
            <a:off x="6032300" y="3448250"/>
            <a:ext cx="2173200" cy="75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37" name="Google Shape;437;p63"/>
          <p:cNvSpPr txBox="1">
            <a:spLocks noGrp="1"/>
          </p:cNvSpPr>
          <p:nvPr>
            <p:ph type="subTitle" idx="8"/>
          </p:nvPr>
        </p:nvSpPr>
        <p:spPr>
          <a:xfrm>
            <a:off x="6032300" y="2958975"/>
            <a:ext cx="2173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8" name="Google Shape;438;p63"/>
          <p:cNvSpPr txBox="1">
            <a:spLocks noGrp="1"/>
          </p:cNvSpPr>
          <p:nvPr>
            <p:ph type="title" idx="9"/>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49FE4F61-B32B-3ECB-6DA8-BD2E9013020E}"/>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439"/>
        <p:cNvGrpSpPr/>
        <p:nvPr/>
      </p:nvGrpSpPr>
      <p:grpSpPr>
        <a:xfrm>
          <a:off x="0" y="0"/>
          <a:ext cx="0" cy="0"/>
          <a:chOff x="0" y="0"/>
          <a:chExt cx="0" cy="0"/>
        </a:xfrm>
      </p:grpSpPr>
      <p:sp>
        <p:nvSpPr>
          <p:cNvPr id="440" name="Google Shape;440;p64"/>
          <p:cNvSpPr/>
          <p:nvPr/>
        </p:nvSpPr>
        <p:spPr>
          <a:xfrm>
            <a:off x="-65950" y="-197250"/>
            <a:ext cx="10028923" cy="674094"/>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4"/>
          <p:cNvSpPr/>
          <p:nvPr/>
        </p:nvSpPr>
        <p:spPr>
          <a:xfrm>
            <a:off x="-165467" y="4756300"/>
            <a:ext cx="9309124"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2" name="Google Shape;442;p64"/>
          <p:cNvGrpSpPr/>
          <p:nvPr/>
        </p:nvGrpSpPr>
        <p:grpSpPr>
          <a:xfrm>
            <a:off x="7512100" y="128563"/>
            <a:ext cx="1168925" cy="284175"/>
            <a:chOff x="6017825" y="3809000"/>
            <a:chExt cx="1168925" cy="284175"/>
          </a:xfrm>
        </p:grpSpPr>
        <p:sp>
          <p:nvSpPr>
            <p:cNvPr id="443" name="Google Shape;443;p64"/>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4"/>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64"/>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4"/>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64"/>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64"/>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64"/>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4"/>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4"/>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4"/>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4"/>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4"/>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4"/>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4"/>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64"/>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64"/>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64"/>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4"/>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64"/>
          <p:cNvSpPr/>
          <p:nvPr/>
        </p:nvSpPr>
        <p:spPr>
          <a:xfrm>
            <a:off x="130425" y="4603988"/>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4"/>
          <p:cNvSpPr txBox="1">
            <a:spLocks noGrp="1"/>
          </p:cNvSpPr>
          <p:nvPr>
            <p:ph type="title"/>
          </p:nvPr>
        </p:nvSpPr>
        <p:spPr>
          <a:xfrm>
            <a:off x="713225" y="445025"/>
            <a:ext cx="7717500" cy="6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B58A5AE5-09C6-BD96-7C28-751EFEB2052B}"/>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3"/>
        <p:cNvGrpSpPr/>
        <p:nvPr/>
      </p:nvGrpSpPr>
      <p:grpSpPr>
        <a:xfrm>
          <a:off x="0" y="0"/>
          <a:ext cx="0" cy="0"/>
          <a:chOff x="0" y="0"/>
          <a:chExt cx="0" cy="0"/>
        </a:xfrm>
      </p:grpSpPr>
      <p:sp>
        <p:nvSpPr>
          <p:cNvPr id="464" name="Google Shape;464;p65"/>
          <p:cNvSpPr/>
          <p:nvPr/>
        </p:nvSpPr>
        <p:spPr>
          <a:xfrm rot="10800000">
            <a:off x="-43750" y="4832050"/>
            <a:ext cx="9187741" cy="651811"/>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5" name="Google Shape;465;p65"/>
          <p:cNvGrpSpPr/>
          <p:nvPr/>
        </p:nvGrpSpPr>
        <p:grpSpPr>
          <a:xfrm>
            <a:off x="-2010334" y="-41400"/>
            <a:ext cx="10931538" cy="651900"/>
            <a:chOff x="-1315460" y="-92875"/>
            <a:chExt cx="9439200" cy="651900"/>
          </a:xfrm>
          <a:solidFill>
            <a:srgbClr val="C00000"/>
          </a:solidFill>
        </p:grpSpPr>
        <p:sp>
          <p:nvSpPr>
            <p:cNvPr id="466" name="Google Shape;466;p65"/>
            <p:cNvSpPr/>
            <p:nvPr/>
          </p:nvSpPr>
          <p:spPr>
            <a:xfrm>
              <a:off x="-1315460" y="-92875"/>
              <a:ext cx="2700300" cy="6519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5"/>
            <p:cNvSpPr/>
            <p:nvPr/>
          </p:nvSpPr>
          <p:spPr>
            <a:xfrm>
              <a:off x="-1315460" y="-92875"/>
              <a:ext cx="9439200" cy="2337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 name="Google Shape;468;p65"/>
          <p:cNvGrpSpPr/>
          <p:nvPr/>
        </p:nvGrpSpPr>
        <p:grpSpPr>
          <a:xfrm rot="-5400000">
            <a:off x="78663" y="1955775"/>
            <a:ext cx="1168925" cy="284175"/>
            <a:chOff x="6017825" y="3809000"/>
            <a:chExt cx="1168925" cy="284175"/>
          </a:xfrm>
        </p:grpSpPr>
        <p:sp>
          <p:nvSpPr>
            <p:cNvPr id="469" name="Google Shape;469;p6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6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8" name="Google Shape;488;p65"/>
          <p:cNvGrpSpPr/>
          <p:nvPr/>
        </p:nvGrpSpPr>
        <p:grpSpPr>
          <a:xfrm rot="-5400000">
            <a:off x="8417438" y="4351300"/>
            <a:ext cx="1168925" cy="284175"/>
            <a:chOff x="6017825" y="3809000"/>
            <a:chExt cx="1168925" cy="284175"/>
          </a:xfrm>
        </p:grpSpPr>
        <p:sp>
          <p:nvSpPr>
            <p:cNvPr id="489" name="Google Shape;489;p6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6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6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6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6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6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6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6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8" name="Google Shape;508;p65"/>
          <p:cNvSpPr txBox="1">
            <a:spLocks noGrp="1"/>
          </p:cNvSpPr>
          <p:nvPr>
            <p:ph type="title"/>
          </p:nvPr>
        </p:nvSpPr>
        <p:spPr>
          <a:xfrm>
            <a:off x="720000" y="445025"/>
            <a:ext cx="7704000" cy="59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09" name="Google Shape;509;p65"/>
          <p:cNvSpPr txBox="1">
            <a:spLocks noGrp="1"/>
          </p:cNvSpPr>
          <p:nvPr>
            <p:ph type="subTitle" idx="1"/>
          </p:nvPr>
        </p:nvSpPr>
        <p:spPr>
          <a:xfrm>
            <a:off x="1109155" y="2310200"/>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0" name="Google Shape;510;p65"/>
          <p:cNvSpPr txBox="1">
            <a:spLocks noGrp="1"/>
          </p:cNvSpPr>
          <p:nvPr>
            <p:ph type="subTitle" idx="2"/>
          </p:nvPr>
        </p:nvSpPr>
        <p:spPr>
          <a:xfrm>
            <a:off x="3579000" y="2310200"/>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1" name="Google Shape;511;p65"/>
          <p:cNvSpPr txBox="1">
            <a:spLocks noGrp="1"/>
          </p:cNvSpPr>
          <p:nvPr>
            <p:ph type="subTitle" idx="3"/>
          </p:nvPr>
        </p:nvSpPr>
        <p:spPr>
          <a:xfrm>
            <a:off x="1109155" y="4143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2" name="Google Shape;512;p65"/>
          <p:cNvSpPr txBox="1">
            <a:spLocks noGrp="1"/>
          </p:cNvSpPr>
          <p:nvPr>
            <p:ph type="subTitle" idx="4"/>
          </p:nvPr>
        </p:nvSpPr>
        <p:spPr>
          <a:xfrm>
            <a:off x="3579000" y="4143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3" name="Google Shape;513;p65"/>
          <p:cNvSpPr txBox="1">
            <a:spLocks noGrp="1"/>
          </p:cNvSpPr>
          <p:nvPr>
            <p:ph type="subTitle" idx="5"/>
          </p:nvPr>
        </p:nvSpPr>
        <p:spPr>
          <a:xfrm>
            <a:off x="6048845" y="2310200"/>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4" name="Google Shape;514;p65"/>
          <p:cNvSpPr txBox="1">
            <a:spLocks noGrp="1"/>
          </p:cNvSpPr>
          <p:nvPr>
            <p:ph type="subTitle" idx="6"/>
          </p:nvPr>
        </p:nvSpPr>
        <p:spPr>
          <a:xfrm>
            <a:off x="6048845" y="4143775"/>
            <a:ext cx="19860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5" name="Google Shape;515;p65"/>
          <p:cNvSpPr txBox="1">
            <a:spLocks noGrp="1"/>
          </p:cNvSpPr>
          <p:nvPr>
            <p:ph type="subTitle" idx="7"/>
          </p:nvPr>
        </p:nvSpPr>
        <p:spPr>
          <a:xfrm>
            <a:off x="1113055" y="1824313"/>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6" name="Google Shape;516;p65"/>
          <p:cNvSpPr txBox="1">
            <a:spLocks noGrp="1"/>
          </p:cNvSpPr>
          <p:nvPr>
            <p:ph type="subTitle" idx="8"/>
          </p:nvPr>
        </p:nvSpPr>
        <p:spPr>
          <a:xfrm>
            <a:off x="3582900" y="1824313"/>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7" name="Google Shape;517;p65"/>
          <p:cNvSpPr txBox="1">
            <a:spLocks noGrp="1"/>
          </p:cNvSpPr>
          <p:nvPr>
            <p:ph type="subTitle" idx="9"/>
          </p:nvPr>
        </p:nvSpPr>
        <p:spPr>
          <a:xfrm>
            <a:off x="6052745" y="1824313"/>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8" name="Google Shape;518;p65"/>
          <p:cNvSpPr txBox="1">
            <a:spLocks noGrp="1"/>
          </p:cNvSpPr>
          <p:nvPr>
            <p:ph type="subTitle" idx="13"/>
          </p:nvPr>
        </p:nvSpPr>
        <p:spPr>
          <a:xfrm>
            <a:off x="1113055" y="3651975"/>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9" name="Google Shape;519;p65"/>
          <p:cNvSpPr txBox="1">
            <a:spLocks noGrp="1"/>
          </p:cNvSpPr>
          <p:nvPr>
            <p:ph type="subTitle" idx="14"/>
          </p:nvPr>
        </p:nvSpPr>
        <p:spPr>
          <a:xfrm>
            <a:off x="3582900" y="3651975"/>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0" name="Google Shape;520;p65"/>
          <p:cNvSpPr txBox="1">
            <a:spLocks noGrp="1"/>
          </p:cNvSpPr>
          <p:nvPr>
            <p:ph type="subTitle" idx="15"/>
          </p:nvPr>
        </p:nvSpPr>
        <p:spPr>
          <a:xfrm>
            <a:off x="6052745" y="3651975"/>
            <a:ext cx="1978200" cy="55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EA853943-A74D-4DBA-0B0E-C36340BBFAB0}"/>
              </a:ext>
            </a:extLst>
          </p:cNvPr>
          <p:cNvSpPr>
            <a:spLocks noGrp="1"/>
          </p:cNvSpPr>
          <p:nvPr>
            <p:ph type="sldNum" sz="quarter" idx="16"/>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CUSTOM_11_1_1_1_1">
    <p:spTree>
      <p:nvGrpSpPr>
        <p:cNvPr id="1" name="Shape 521"/>
        <p:cNvGrpSpPr/>
        <p:nvPr/>
      </p:nvGrpSpPr>
      <p:grpSpPr>
        <a:xfrm>
          <a:off x="0" y="0"/>
          <a:ext cx="0" cy="0"/>
          <a:chOff x="0" y="0"/>
          <a:chExt cx="0" cy="0"/>
        </a:xfrm>
      </p:grpSpPr>
      <p:sp>
        <p:nvSpPr>
          <p:cNvPr id="522" name="Google Shape;522;p66"/>
          <p:cNvSpPr/>
          <p:nvPr/>
        </p:nvSpPr>
        <p:spPr>
          <a:xfrm>
            <a:off x="-137625" y="-1692800"/>
            <a:ext cx="9281874" cy="2104288"/>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6"/>
          <p:cNvSpPr/>
          <p:nvPr/>
        </p:nvSpPr>
        <p:spPr>
          <a:xfrm>
            <a:off x="-1981200" y="4604000"/>
            <a:ext cx="11244263" cy="1161132"/>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4" name="Google Shape;524;p66"/>
          <p:cNvGrpSpPr/>
          <p:nvPr/>
        </p:nvGrpSpPr>
        <p:grpSpPr>
          <a:xfrm>
            <a:off x="7589825" y="4586050"/>
            <a:ext cx="1168925" cy="284175"/>
            <a:chOff x="6017825" y="3809000"/>
            <a:chExt cx="1168925" cy="284175"/>
          </a:xfrm>
        </p:grpSpPr>
        <p:sp>
          <p:nvSpPr>
            <p:cNvPr id="525" name="Google Shape;525;p6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6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6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6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6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3" name="Google Shape;543;p66"/>
          <p:cNvSpPr/>
          <p:nvPr/>
        </p:nvSpPr>
        <p:spPr>
          <a:xfrm>
            <a:off x="8139363" y="-48412"/>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6"/>
          <p:cNvSpPr txBox="1">
            <a:spLocks noGrp="1"/>
          </p:cNvSpPr>
          <p:nvPr>
            <p:ph type="title"/>
          </p:nvPr>
        </p:nvSpPr>
        <p:spPr>
          <a:xfrm>
            <a:off x="713175" y="445025"/>
            <a:ext cx="7717500" cy="69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D9A89951-3630-E001-1BFB-A4E9698F8BE3}"/>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546"/>
        <p:cNvGrpSpPr/>
        <p:nvPr/>
      </p:nvGrpSpPr>
      <p:grpSpPr>
        <a:xfrm>
          <a:off x="0" y="0"/>
          <a:ext cx="0" cy="0"/>
          <a:chOff x="0" y="0"/>
          <a:chExt cx="0" cy="0"/>
        </a:xfrm>
      </p:grpSpPr>
      <p:sp>
        <p:nvSpPr>
          <p:cNvPr id="547" name="Google Shape;547;p67"/>
          <p:cNvSpPr/>
          <p:nvPr/>
        </p:nvSpPr>
        <p:spPr>
          <a:xfrm rot="10800000" flipH="1">
            <a:off x="-45650" y="-671952"/>
            <a:ext cx="9378324" cy="1056256"/>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7"/>
          <p:cNvSpPr/>
          <p:nvPr/>
        </p:nvSpPr>
        <p:spPr>
          <a:xfrm rot="10800000" flipH="1">
            <a:off x="-45650" y="4311100"/>
            <a:ext cx="9189720" cy="2114809"/>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p67"/>
          <p:cNvGrpSpPr/>
          <p:nvPr/>
        </p:nvGrpSpPr>
        <p:grpSpPr>
          <a:xfrm rot="-5400000">
            <a:off x="8202525" y="1052963"/>
            <a:ext cx="1168925" cy="284175"/>
            <a:chOff x="6017825" y="3809000"/>
            <a:chExt cx="1168925" cy="284175"/>
          </a:xfrm>
        </p:grpSpPr>
        <p:sp>
          <p:nvSpPr>
            <p:cNvPr id="550" name="Google Shape;550;p67"/>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7"/>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7"/>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7"/>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7"/>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7"/>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7"/>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7"/>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7"/>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7"/>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7"/>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7"/>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7"/>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7"/>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7"/>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7"/>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7"/>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67"/>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8" name="Google Shape;568;p67"/>
          <p:cNvSpPr txBox="1">
            <a:spLocks noGrp="1"/>
          </p:cNvSpPr>
          <p:nvPr>
            <p:ph type="title"/>
          </p:nvPr>
        </p:nvSpPr>
        <p:spPr>
          <a:xfrm>
            <a:off x="713225" y="445025"/>
            <a:ext cx="7710900" cy="72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3304782F-9615-F39E-C579-93552E7AAED5}"/>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569"/>
        <p:cNvGrpSpPr/>
        <p:nvPr/>
      </p:nvGrpSpPr>
      <p:grpSpPr>
        <a:xfrm>
          <a:off x="0" y="0"/>
          <a:ext cx="0" cy="0"/>
          <a:chOff x="0" y="0"/>
          <a:chExt cx="0" cy="0"/>
        </a:xfrm>
      </p:grpSpPr>
      <p:sp>
        <p:nvSpPr>
          <p:cNvPr id="571" name="Google Shape;571;p68"/>
          <p:cNvSpPr/>
          <p:nvPr/>
        </p:nvSpPr>
        <p:spPr>
          <a:xfrm>
            <a:off x="-68962" y="-312303"/>
            <a:ext cx="9281874" cy="648055"/>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3" name="Google Shape;573;p68"/>
          <p:cNvGrpSpPr/>
          <p:nvPr/>
        </p:nvGrpSpPr>
        <p:grpSpPr>
          <a:xfrm>
            <a:off x="7763575" y="0"/>
            <a:ext cx="1168925" cy="284175"/>
            <a:chOff x="6017825" y="3809000"/>
            <a:chExt cx="1168925" cy="284175"/>
          </a:xfrm>
        </p:grpSpPr>
        <p:sp>
          <p:nvSpPr>
            <p:cNvPr id="574" name="Google Shape;574;p68"/>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8"/>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8"/>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8"/>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68"/>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8"/>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8"/>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8"/>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8"/>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68"/>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8"/>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8"/>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8"/>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8"/>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8"/>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8"/>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8"/>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8"/>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2" name="Google Shape;592;p68"/>
          <p:cNvSpPr txBox="1">
            <a:spLocks noGrp="1"/>
          </p:cNvSpPr>
          <p:nvPr>
            <p:ph type="title"/>
          </p:nvPr>
        </p:nvSpPr>
        <p:spPr>
          <a:xfrm>
            <a:off x="713225" y="445025"/>
            <a:ext cx="7717500" cy="7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FF7D9219-1E57-60BB-309E-B996E88F0C3B}"/>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1"/>
          <p:cNvSpPr/>
          <p:nvPr/>
        </p:nvSpPr>
        <p:spPr>
          <a:xfrm>
            <a:off x="-238812" y="3689025"/>
            <a:ext cx="11244263" cy="1457094"/>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1"/>
          <p:cNvSpPr/>
          <p:nvPr/>
        </p:nvSpPr>
        <p:spPr>
          <a:xfrm>
            <a:off x="-137625" y="-307432"/>
            <a:ext cx="9281874" cy="789930"/>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51"/>
          <p:cNvGrpSpPr/>
          <p:nvPr/>
        </p:nvGrpSpPr>
        <p:grpSpPr>
          <a:xfrm>
            <a:off x="414375" y="251500"/>
            <a:ext cx="1168925" cy="284175"/>
            <a:chOff x="6017825" y="3809000"/>
            <a:chExt cx="1168925" cy="284175"/>
          </a:xfrm>
        </p:grpSpPr>
        <p:sp>
          <p:nvSpPr>
            <p:cNvPr id="37" name="Google Shape;37;p51"/>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1"/>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1"/>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1"/>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1"/>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1"/>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1"/>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1"/>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1"/>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1"/>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1"/>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1"/>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1"/>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1"/>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1"/>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5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7" name="Google Shape;57;p51"/>
          <p:cNvSpPr txBox="1">
            <a:spLocks noGrp="1"/>
          </p:cNvSpPr>
          <p:nvPr>
            <p:ph type="subTitle" idx="1"/>
          </p:nvPr>
        </p:nvSpPr>
        <p:spPr>
          <a:xfrm>
            <a:off x="5055284" y="3697924"/>
            <a:ext cx="2505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8" name="Google Shape;58;p51"/>
          <p:cNvSpPr txBox="1">
            <a:spLocks noGrp="1"/>
          </p:cNvSpPr>
          <p:nvPr>
            <p:ph type="subTitle" idx="2"/>
          </p:nvPr>
        </p:nvSpPr>
        <p:spPr>
          <a:xfrm>
            <a:off x="1583300" y="3697924"/>
            <a:ext cx="2505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51"/>
          <p:cNvSpPr txBox="1">
            <a:spLocks noGrp="1"/>
          </p:cNvSpPr>
          <p:nvPr>
            <p:ph type="subTitle" idx="3"/>
          </p:nvPr>
        </p:nvSpPr>
        <p:spPr>
          <a:xfrm>
            <a:off x="5055275" y="3376925"/>
            <a:ext cx="2505600" cy="39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51"/>
          <p:cNvSpPr txBox="1">
            <a:spLocks noGrp="1"/>
          </p:cNvSpPr>
          <p:nvPr>
            <p:ph type="subTitle" idx="4"/>
          </p:nvPr>
        </p:nvSpPr>
        <p:spPr>
          <a:xfrm>
            <a:off x="1583300" y="3376925"/>
            <a:ext cx="2505600" cy="39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29D14199-1D65-43D6-862A-E5FC05B17D9E}"/>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3"/>
        <p:cNvGrpSpPr/>
        <p:nvPr/>
      </p:nvGrpSpPr>
      <p:grpSpPr>
        <a:xfrm>
          <a:off x="0" y="0"/>
          <a:ext cx="0" cy="0"/>
          <a:chOff x="0" y="0"/>
          <a:chExt cx="0" cy="0"/>
        </a:xfrm>
      </p:grpSpPr>
      <p:sp>
        <p:nvSpPr>
          <p:cNvPr id="594" name="Google Shape;594;p69"/>
          <p:cNvSpPr txBox="1">
            <a:spLocks noGrp="1"/>
          </p:cNvSpPr>
          <p:nvPr>
            <p:ph type="title"/>
          </p:nvPr>
        </p:nvSpPr>
        <p:spPr>
          <a:xfrm>
            <a:off x="1225350" y="3100300"/>
            <a:ext cx="66933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595" name="Google Shape;595;p69"/>
          <p:cNvSpPr txBox="1">
            <a:spLocks noGrp="1"/>
          </p:cNvSpPr>
          <p:nvPr>
            <p:ph type="subTitle" idx="1"/>
          </p:nvPr>
        </p:nvSpPr>
        <p:spPr>
          <a:xfrm>
            <a:off x="1225350" y="1511313"/>
            <a:ext cx="6691200" cy="147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
        <p:nvSpPr>
          <p:cNvPr id="596" name="Google Shape;596;p69"/>
          <p:cNvSpPr/>
          <p:nvPr/>
        </p:nvSpPr>
        <p:spPr>
          <a:xfrm>
            <a:off x="-137625" y="-888550"/>
            <a:ext cx="9281874" cy="2104288"/>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9"/>
          <p:cNvSpPr/>
          <p:nvPr/>
        </p:nvSpPr>
        <p:spPr>
          <a:xfrm>
            <a:off x="-1981200" y="3997800"/>
            <a:ext cx="11244263" cy="1161132"/>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FECA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8" name="Google Shape;598;p69"/>
          <p:cNvGrpSpPr/>
          <p:nvPr/>
        </p:nvGrpSpPr>
        <p:grpSpPr>
          <a:xfrm rot="-5400000">
            <a:off x="8060538" y="3389300"/>
            <a:ext cx="1168925" cy="284175"/>
            <a:chOff x="6017825" y="3809000"/>
            <a:chExt cx="1168925" cy="284175"/>
          </a:xfrm>
        </p:grpSpPr>
        <p:sp>
          <p:nvSpPr>
            <p:cNvPr id="599" name="Google Shape;599;p6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 name="Google Shape;617;p69"/>
          <p:cNvGrpSpPr/>
          <p:nvPr/>
        </p:nvGrpSpPr>
        <p:grpSpPr>
          <a:xfrm>
            <a:off x="244513" y="904000"/>
            <a:ext cx="1168925" cy="284175"/>
            <a:chOff x="6017825" y="3809000"/>
            <a:chExt cx="1168925" cy="284175"/>
          </a:xfrm>
        </p:grpSpPr>
        <p:sp>
          <p:nvSpPr>
            <p:cNvPr id="618" name="Google Shape;618;p6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817BBBBF-0917-17D1-CE18-29609EBD398E}"/>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61"/>
        <p:cNvGrpSpPr/>
        <p:nvPr/>
      </p:nvGrpSpPr>
      <p:grpSpPr>
        <a:xfrm>
          <a:off x="0" y="0"/>
          <a:ext cx="0" cy="0"/>
          <a:chOff x="0" y="0"/>
          <a:chExt cx="0" cy="0"/>
        </a:xfrm>
      </p:grpSpPr>
      <p:sp>
        <p:nvSpPr>
          <p:cNvPr id="662" name="Google Shape;662;p71"/>
          <p:cNvSpPr/>
          <p:nvPr/>
        </p:nvSpPr>
        <p:spPr>
          <a:xfrm rot="10800000" flipH="1">
            <a:off x="-45654" y="-879314"/>
            <a:ext cx="9378324" cy="1603513"/>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71"/>
          <p:cNvSpPr/>
          <p:nvPr/>
        </p:nvSpPr>
        <p:spPr>
          <a:xfrm rot="10800000" flipH="1">
            <a:off x="-45650" y="3862300"/>
            <a:ext cx="9189720" cy="2114809"/>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4" name="Google Shape;664;p71"/>
          <p:cNvGrpSpPr/>
          <p:nvPr/>
        </p:nvGrpSpPr>
        <p:grpSpPr>
          <a:xfrm>
            <a:off x="713225" y="3903263"/>
            <a:ext cx="1168925" cy="284175"/>
            <a:chOff x="6017825" y="3809000"/>
            <a:chExt cx="1168925" cy="284175"/>
          </a:xfrm>
        </p:grpSpPr>
        <p:sp>
          <p:nvSpPr>
            <p:cNvPr id="665" name="Google Shape;665;p71"/>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71"/>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71"/>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71"/>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71"/>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71"/>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71"/>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71"/>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71"/>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71"/>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71"/>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71"/>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71"/>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71"/>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71"/>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71"/>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71"/>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71"/>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3" name="Google Shape;683;p71"/>
          <p:cNvSpPr/>
          <p:nvPr/>
        </p:nvSpPr>
        <p:spPr>
          <a:xfrm rot="5400000">
            <a:off x="574125" y="199263"/>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71"/>
          <p:cNvSpPr txBox="1">
            <a:spLocks noGrp="1"/>
          </p:cNvSpPr>
          <p:nvPr>
            <p:ph type="title"/>
          </p:nvPr>
        </p:nvSpPr>
        <p:spPr>
          <a:xfrm>
            <a:off x="720000" y="1559350"/>
            <a:ext cx="3233100" cy="1190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85" name="Google Shape;685;p71"/>
          <p:cNvSpPr txBox="1">
            <a:spLocks noGrp="1"/>
          </p:cNvSpPr>
          <p:nvPr>
            <p:ph type="subTitle" idx="1"/>
          </p:nvPr>
        </p:nvSpPr>
        <p:spPr>
          <a:xfrm>
            <a:off x="720000" y="2713600"/>
            <a:ext cx="3233100" cy="8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 name="Slide Number Placeholder 1">
            <a:extLst>
              <a:ext uri="{FF2B5EF4-FFF2-40B4-BE49-F238E27FC236}">
                <a16:creationId xmlns:a16="http://schemas.microsoft.com/office/drawing/2014/main" id="{F4C6D28B-2A06-3D39-A52E-77F77774ED49}"/>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USTOM_11_1_1_1_1_1">
    <p:spTree>
      <p:nvGrpSpPr>
        <p:cNvPr id="1" name="Shape 686"/>
        <p:cNvGrpSpPr/>
        <p:nvPr/>
      </p:nvGrpSpPr>
      <p:grpSpPr>
        <a:xfrm>
          <a:off x="0" y="0"/>
          <a:ext cx="0" cy="0"/>
          <a:chOff x="0" y="0"/>
          <a:chExt cx="0" cy="0"/>
        </a:xfrm>
      </p:grpSpPr>
      <p:sp>
        <p:nvSpPr>
          <p:cNvPr id="687" name="Google Shape;687;p72"/>
          <p:cNvSpPr/>
          <p:nvPr/>
        </p:nvSpPr>
        <p:spPr>
          <a:xfrm flipH="1">
            <a:off x="-65948" y="-273450"/>
            <a:ext cx="10028923" cy="781898"/>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72"/>
          <p:cNvSpPr/>
          <p:nvPr/>
        </p:nvSpPr>
        <p:spPr>
          <a:xfrm flipH="1">
            <a:off x="-165124" y="4940602"/>
            <a:ext cx="9309124"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72"/>
          <p:cNvSpPr txBox="1">
            <a:spLocks noGrp="1"/>
          </p:cNvSpPr>
          <p:nvPr>
            <p:ph type="title"/>
          </p:nvPr>
        </p:nvSpPr>
        <p:spPr>
          <a:xfrm>
            <a:off x="713225" y="445025"/>
            <a:ext cx="7717500" cy="66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6066566C-9967-5A42-ECD9-4A3DD35E24A9}"/>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8">
  <p:cSld name="CUSTOM_11_1_1_1_1_1_1_1">
    <p:spTree>
      <p:nvGrpSpPr>
        <p:cNvPr id="1" name="Shape 710"/>
        <p:cNvGrpSpPr/>
        <p:nvPr/>
      </p:nvGrpSpPr>
      <p:grpSpPr>
        <a:xfrm>
          <a:off x="0" y="0"/>
          <a:ext cx="0" cy="0"/>
          <a:chOff x="0" y="0"/>
          <a:chExt cx="0" cy="0"/>
        </a:xfrm>
      </p:grpSpPr>
      <p:sp>
        <p:nvSpPr>
          <p:cNvPr id="711" name="Google Shape;711;p73"/>
          <p:cNvSpPr/>
          <p:nvPr/>
        </p:nvSpPr>
        <p:spPr>
          <a:xfrm rot="10800000" flipH="1">
            <a:off x="-45650" y="-35309"/>
            <a:ext cx="9378324" cy="614681"/>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73"/>
          <p:cNvSpPr/>
          <p:nvPr/>
        </p:nvSpPr>
        <p:spPr>
          <a:xfrm rot="10800000" flipH="1">
            <a:off x="-22862" y="4629563"/>
            <a:ext cx="9189720" cy="616162"/>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73"/>
          <p:cNvSpPr txBox="1">
            <a:spLocks noGrp="1"/>
          </p:cNvSpPr>
          <p:nvPr>
            <p:ph type="title"/>
          </p:nvPr>
        </p:nvSpPr>
        <p:spPr>
          <a:xfrm>
            <a:off x="713225" y="445025"/>
            <a:ext cx="7717500" cy="65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3947FB12-FC1B-3342-0688-1B9B33C3DF36}"/>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9">
  <p:cSld name="CUSTOM_11_1_1_1_1_1_1_1_1">
    <p:spTree>
      <p:nvGrpSpPr>
        <p:cNvPr id="1" name="Shape 734"/>
        <p:cNvGrpSpPr/>
        <p:nvPr/>
      </p:nvGrpSpPr>
      <p:grpSpPr>
        <a:xfrm>
          <a:off x="0" y="0"/>
          <a:ext cx="0" cy="0"/>
          <a:chOff x="0" y="0"/>
          <a:chExt cx="0" cy="0"/>
        </a:xfrm>
      </p:grpSpPr>
      <p:sp>
        <p:nvSpPr>
          <p:cNvPr id="735" name="Google Shape;735;p74"/>
          <p:cNvSpPr/>
          <p:nvPr/>
        </p:nvSpPr>
        <p:spPr>
          <a:xfrm>
            <a:off x="-65950" y="-197925"/>
            <a:ext cx="10028923" cy="642958"/>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74"/>
          <p:cNvSpPr/>
          <p:nvPr/>
        </p:nvSpPr>
        <p:spPr>
          <a:xfrm>
            <a:off x="-165475" y="4527700"/>
            <a:ext cx="9391165"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7" name="Google Shape;737;p74"/>
          <p:cNvGrpSpPr/>
          <p:nvPr/>
        </p:nvGrpSpPr>
        <p:grpSpPr>
          <a:xfrm>
            <a:off x="459075" y="160838"/>
            <a:ext cx="1168925" cy="284175"/>
            <a:chOff x="6017825" y="3809000"/>
            <a:chExt cx="1168925" cy="284175"/>
          </a:xfrm>
        </p:grpSpPr>
        <p:sp>
          <p:nvSpPr>
            <p:cNvPr id="738" name="Google Shape;738;p74"/>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74"/>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74"/>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4"/>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74"/>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4"/>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4"/>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4"/>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4"/>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74"/>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4"/>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4"/>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4"/>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4"/>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74"/>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4"/>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4"/>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74"/>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7" name="Google Shape;757;p74"/>
          <p:cNvSpPr txBox="1">
            <a:spLocks noGrp="1"/>
          </p:cNvSpPr>
          <p:nvPr>
            <p:ph type="title"/>
          </p:nvPr>
        </p:nvSpPr>
        <p:spPr>
          <a:xfrm>
            <a:off x="713175" y="445025"/>
            <a:ext cx="7717500" cy="72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5492D3E9-EED3-643C-B1C4-E0A74C87C21A}"/>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0">
  <p:cSld name="CUSTOM_11_1_1_1_1_1_1_1_1_1">
    <p:spTree>
      <p:nvGrpSpPr>
        <p:cNvPr id="1" name="Shape 758"/>
        <p:cNvGrpSpPr/>
        <p:nvPr/>
      </p:nvGrpSpPr>
      <p:grpSpPr>
        <a:xfrm>
          <a:off x="0" y="0"/>
          <a:ext cx="0" cy="0"/>
          <a:chOff x="0" y="0"/>
          <a:chExt cx="0" cy="0"/>
        </a:xfrm>
      </p:grpSpPr>
      <p:sp>
        <p:nvSpPr>
          <p:cNvPr id="759" name="Google Shape;759;p75"/>
          <p:cNvSpPr/>
          <p:nvPr/>
        </p:nvSpPr>
        <p:spPr>
          <a:xfrm rot="10800000">
            <a:off x="-43703" y="4713815"/>
            <a:ext cx="9245828" cy="651810"/>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0" name="Google Shape;760;p75"/>
          <p:cNvGrpSpPr/>
          <p:nvPr/>
        </p:nvGrpSpPr>
        <p:grpSpPr>
          <a:xfrm>
            <a:off x="-1416353" y="-29551"/>
            <a:ext cx="10674791" cy="1054932"/>
            <a:chOff x="-207175" y="-92875"/>
            <a:chExt cx="9439200" cy="1025400"/>
          </a:xfrm>
          <a:solidFill>
            <a:srgbClr val="FFE5E5"/>
          </a:solidFill>
        </p:grpSpPr>
        <p:sp>
          <p:nvSpPr>
            <p:cNvPr id="761" name="Google Shape;761;p75"/>
            <p:cNvSpPr/>
            <p:nvPr/>
          </p:nvSpPr>
          <p:spPr>
            <a:xfrm>
              <a:off x="-207175" y="-92875"/>
              <a:ext cx="2700300" cy="10254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75"/>
            <p:cNvSpPr/>
            <p:nvPr/>
          </p:nvSpPr>
          <p:spPr>
            <a:xfrm>
              <a:off x="-207175" y="-92875"/>
              <a:ext cx="9439200" cy="3678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 name="Google Shape;763;p75"/>
          <p:cNvGrpSpPr/>
          <p:nvPr/>
        </p:nvGrpSpPr>
        <p:grpSpPr>
          <a:xfrm rot="-5400000">
            <a:off x="8168350" y="1025388"/>
            <a:ext cx="1168925" cy="284175"/>
            <a:chOff x="6017825" y="3809000"/>
            <a:chExt cx="1168925" cy="284175"/>
          </a:xfrm>
        </p:grpSpPr>
        <p:sp>
          <p:nvSpPr>
            <p:cNvPr id="764" name="Google Shape;764;p7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7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7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7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7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7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7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7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7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7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7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7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7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7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7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7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2" name="Google Shape;782;p75"/>
          <p:cNvSpPr txBox="1">
            <a:spLocks noGrp="1"/>
          </p:cNvSpPr>
          <p:nvPr>
            <p:ph type="title"/>
          </p:nvPr>
        </p:nvSpPr>
        <p:spPr>
          <a:xfrm>
            <a:off x="713225" y="445025"/>
            <a:ext cx="7717500" cy="7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783" name="Google Shape;783;p75"/>
          <p:cNvGrpSpPr/>
          <p:nvPr/>
        </p:nvGrpSpPr>
        <p:grpSpPr>
          <a:xfrm>
            <a:off x="128763" y="610238"/>
            <a:ext cx="1168925" cy="284175"/>
            <a:chOff x="6017825" y="3809000"/>
            <a:chExt cx="1168925" cy="284175"/>
          </a:xfrm>
        </p:grpSpPr>
        <p:sp>
          <p:nvSpPr>
            <p:cNvPr id="784" name="Google Shape;784;p7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7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7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7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7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7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7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7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7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7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7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7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7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7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19929C32-54F5-2CB1-D082-6620F3C11971}"/>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1">
  <p:cSld name="CUSTOM_11_1_1_1_1_1_1_1_1_1_1">
    <p:spTree>
      <p:nvGrpSpPr>
        <p:cNvPr id="1" name="Shape 802"/>
        <p:cNvGrpSpPr/>
        <p:nvPr/>
      </p:nvGrpSpPr>
      <p:grpSpPr>
        <a:xfrm>
          <a:off x="0" y="0"/>
          <a:ext cx="0" cy="0"/>
          <a:chOff x="0" y="0"/>
          <a:chExt cx="0" cy="0"/>
        </a:xfrm>
      </p:grpSpPr>
      <p:sp>
        <p:nvSpPr>
          <p:cNvPr id="803" name="Google Shape;803;p76"/>
          <p:cNvSpPr/>
          <p:nvPr/>
        </p:nvSpPr>
        <p:spPr>
          <a:xfrm>
            <a:off x="-777425" y="-469450"/>
            <a:ext cx="9921954" cy="871471"/>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76"/>
          <p:cNvSpPr/>
          <p:nvPr/>
        </p:nvSpPr>
        <p:spPr>
          <a:xfrm>
            <a:off x="-1981200" y="4826529"/>
            <a:ext cx="11244263" cy="484773"/>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6" name="Google Shape;806;p76"/>
          <p:cNvGrpSpPr/>
          <p:nvPr/>
        </p:nvGrpSpPr>
        <p:grpSpPr>
          <a:xfrm>
            <a:off x="128750" y="722588"/>
            <a:ext cx="1168925" cy="284175"/>
            <a:chOff x="6017825" y="3809000"/>
            <a:chExt cx="1168925" cy="284175"/>
          </a:xfrm>
        </p:grpSpPr>
        <p:sp>
          <p:nvSpPr>
            <p:cNvPr id="807" name="Google Shape;807;p7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7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7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7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7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7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7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7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7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7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7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7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7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7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 name="Google Shape;825;p76"/>
          <p:cNvGrpSpPr/>
          <p:nvPr/>
        </p:nvGrpSpPr>
        <p:grpSpPr>
          <a:xfrm rot="-5400000">
            <a:off x="8218375" y="3868975"/>
            <a:ext cx="1168925" cy="284175"/>
            <a:chOff x="6017825" y="3809000"/>
            <a:chExt cx="1168925" cy="284175"/>
          </a:xfrm>
        </p:grpSpPr>
        <p:sp>
          <p:nvSpPr>
            <p:cNvPr id="826" name="Google Shape;826;p7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7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7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7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7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7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7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7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7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7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7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7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7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7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4" name="Google Shape;844;p76"/>
          <p:cNvSpPr txBox="1">
            <a:spLocks noGrp="1"/>
          </p:cNvSpPr>
          <p:nvPr>
            <p:ph type="title"/>
          </p:nvPr>
        </p:nvSpPr>
        <p:spPr>
          <a:xfrm>
            <a:off x="717125" y="445025"/>
            <a:ext cx="7709700" cy="65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256127F2-1720-C9D9-509A-7FB73CF7F91C}"/>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2">
  <p:cSld name="CUSTOM_11_1_1_1_1_1_1_1_1_1_1_1">
    <p:spTree>
      <p:nvGrpSpPr>
        <p:cNvPr id="1" name="Shape 845"/>
        <p:cNvGrpSpPr/>
        <p:nvPr/>
      </p:nvGrpSpPr>
      <p:grpSpPr>
        <a:xfrm>
          <a:off x="0" y="0"/>
          <a:ext cx="0" cy="0"/>
          <a:chOff x="0" y="0"/>
          <a:chExt cx="0" cy="0"/>
        </a:xfrm>
      </p:grpSpPr>
      <p:grpSp>
        <p:nvGrpSpPr>
          <p:cNvPr id="846" name="Google Shape;846;p77"/>
          <p:cNvGrpSpPr/>
          <p:nvPr/>
        </p:nvGrpSpPr>
        <p:grpSpPr>
          <a:xfrm>
            <a:off x="-520259" y="0"/>
            <a:ext cx="10426612" cy="1025400"/>
            <a:chOff x="-269171" y="-92875"/>
            <a:chExt cx="9501196" cy="1025400"/>
          </a:xfrm>
          <a:solidFill>
            <a:srgbClr val="FFE5E5"/>
          </a:solidFill>
        </p:grpSpPr>
        <p:sp>
          <p:nvSpPr>
            <p:cNvPr id="847" name="Google Shape;847;p77"/>
            <p:cNvSpPr/>
            <p:nvPr/>
          </p:nvSpPr>
          <p:spPr>
            <a:xfrm>
              <a:off x="-269171" y="-92875"/>
              <a:ext cx="2700300" cy="10254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7"/>
            <p:cNvSpPr/>
            <p:nvPr/>
          </p:nvSpPr>
          <p:spPr>
            <a:xfrm>
              <a:off x="-207175" y="-92875"/>
              <a:ext cx="9439200" cy="3678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p77"/>
          <p:cNvSpPr/>
          <p:nvPr/>
        </p:nvSpPr>
        <p:spPr>
          <a:xfrm rot="10800000">
            <a:off x="-43741" y="4587799"/>
            <a:ext cx="9187741" cy="777828"/>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0" name="Google Shape;850;p77"/>
          <p:cNvGrpSpPr/>
          <p:nvPr/>
        </p:nvGrpSpPr>
        <p:grpSpPr>
          <a:xfrm rot="5400000">
            <a:off x="-225975" y="1626463"/>
            <a:ext cx="1168925" cy="284175"/>
            <a:chOff x="6017825" y="3809000"/>
            <a:chExt cx="1168925" cy="284175"/>
          </a:xfrm>
        </p:grpSpPr>
        <p:sp>
          <p:nvSpPr>
            <p:cNvPr id="851" name="Google Shape;851;p77"/>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7"/>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77"/>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77"/>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77"/>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7"/>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77"/>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7"/>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77"/>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77"/>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77"/>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77"/>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7"/>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7"/>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7"/>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7"/>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7"/>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77"/>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9" name="Google Shape;869;p77"/>
          <p:cNvSpPr txBox="1">
            <a:spLocks noGrp="1"/>
          </p:cNvSpPr>
          <p:nvPr>
            <p:ph type="title"/>
          </p:nvPr>
        </p:nvSpPr>
        <p:spPr>
          <a:xfrm>
            <a:off x="713225" y="445025"/>
            <a:ext cx="7717500" cy="66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0C3B0297-96F2-62EB-5B9F-AE430A0E4D21}"/>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70"/>
        <p:cNvGrpSpPr/>
        <p:nvPr/>
      </p:nvGrpSpPr>
      <p:grpSpPr>
        <a:xfrm>
          <a:off x="0" y="0"/>
          <a:ext cx="0" cy="0"/>
          <a:chOff x="0" y="0"/>
          <a:chExt cx="0" cy="0"/>
        </a:xfrm>
      </p:grpSpPr>
      <p:sp>
        <p:nvSpPr>
          <p:cNvPr id="871" name="Google Shape;871;p78"/>
          <p:cNvSpPr/>
          <p:nvPr/>
        </p:nvSpPr>
        <p:spPr>
          <a:xfrm flipH="1">
            <a:off x="-165475" y="4433274"/>
            <a:ext cx="9309124" cy="176866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78"/>
          <p:cNvSpPr/>
          <p:nvPr/>
        </p:nvSpPr>
        <p:spPr>
          <a:xfrm flipH="1">
            <a:off x="-107160" y="-378275"/>
            <a:ext cx="10034660" cy="1058709"/>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78"/>
          <p:cNvSpPr txBox="1">
            <a:spLocks noGrp="1"/>
          </p:cNvSpPr>
          <p:nvPr>
            <p:ph type="title"/>
          </p:nvPr>
        </p:nvSpPr>
        <p:spPr>
          <a:xfrm>
            <a:off x="1999250" y="540000"/>
            <a:ext cx="51456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sz="8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76" name="Google Shape;876;p78"/>
          <p:cNvSpPr txBox="1">
            <a:spLocks noGrp="1"/>
          </p:cNvSpPr>
          <p:nvPr>
            <p:ph type="subTitle" idx="1"/>
          </p:nvPr>
        </p:nvSpPr>
        <p:spPr>
          <a:xfrm>
            <a:off x="2347900" y="1841450"/>
            <a:ext cx="4448100" cy="1058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 name="Slide Number Placeholder 1">
            <a:extLst>
              <a:ext uri="{FF2B5EF4-FFF2-40B4-BE49-F238E27FC236}">
                <a16:creationId xmlns:a16="http://schemas.microsoft.com/office/drawing/2014/main" id="{BEB7ED20-BCA0-69C6-9837-7395CF0CEEB7}"/>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7">
  <p:cSld name="CUSTOM_11_1_1_1_1_1_1">
    <p:spTree>
      <p:nvGrpSpPr>
        <p:cNvPr id="1" name="Shape 877"/>
        <p:cNvGrpSpPr/>
        <p:nvPr/>
      </p:nvGrpSpPr>
      <p:grpSpPr>
        <a:xfrm>
          <a:off x="0" y="0"/>
          <a:ext cx="0" cy="0"/>
          <a:chOff x="0" y="0"/>
          <a:chExt cx="0" cy="0"/>
        </a:xfrm>
      </p:grpSpPr>
      <p:sp>
        <p:nvSpPr>
          <p:cNvPr id="878" name="Google Shape;878;p79"/>
          <p:cNvSpPr/>
          <p:nvPr/>
        </p:nvSpPr>
        <p:spPr>
          <a:xfrm rot="10800000" flipH="1">
            <a:off x="-45650" y="-53174"/>
            <a:ext cx="9378324" cy="529548"/>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79"/>
          <p:cNvSpPr/>
          <p:nvPr/>
        </p:nvSpPr>
        <p:spPr>
          <a:xfrm rot="10800000" flipH="1">
            <a:off x="-45650" y="4778169"/>
            <a:ext cx="9189720" cy="418556"/>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79"/>
          <p:cNvSpPr txBox="1">
            <a:spLocks noGrp="1"/>
          </p:cNvSpPr>
          <p:nvPr>
            <p:ph type="title"/>
          </p:nvPr>
        </p:nvSpPr>
        <p:spPr>
          <a:xfrm>
            <a:off x="719975" y="445025"/>
            <a:ext cx="7704000" cy="65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9A25CEA0-D8B2-02D3-8544-E3722530B95D}"/>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52"/>
          <p:cNvSpPr/>
          <p:nvPr/>
        </p:nvSpPr>
        <p:spPr>
          <a:xfrm>
            <a:off x="-137625" y="-888550"/>
            <a:ext cx="9281874" cy="1379295"/>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2"/>
          <p:cNvSpPr/>
          <p:nvPr/>
        </p:nvSpPr>
        <p:spPr>
          <a:xfrm>
            <a:off x="-1974056" y="4476432"/>
            <a:ext cx="11244263" cy="1161132"/>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5" name="Google Shape;65;p52"/>
          <p:cNvSpPr txBox="1">
            <a:spLocks noGrp="1"/>
          </p:cNvSpPr>
          <p:nvPr>
            <p:ph type="body" idx="1"/>
          </p:nvPr>
        </p:nvSpPr>
        <p:spPr>
          <a:xfrm>
            <a:off x="720000" y="1215751"/>
            <a:ext cx="7704000" cy="372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
        <p:nvSpPr>
          <p:cNvPr id="2" name="Slide Number Placeholder 1">
            <a:extLst>
              <a:ext uri="{FF2B5EF4-FFF2-40B4-BE49-F238E27FC236}">
                <a16:creationId xmlns:a16="http://schemas.microsoft.com/office/drawing/2014/main" id="{1BF6F4A3-C14D-2771-165E-9E37ECE737E0}"/>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984F5-815D-684B-9D5B-2C38E88234C5}"/>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82"/>
        <p:cNvGrpSpPr/>
        <p:nvPr/>
      </p:nvGrpSpPr>
      <p:grpSpPr>
        <a:xfrm>
          <a:off x="0" y="0"/>
          <a:ext cx="0" cy="0"/>
          <a:chOff x="0" y="0"/>
          <a:chExt cx="0" cy="0"/>
        </a:xfrm>
      </p:grpSpPr>
      <p:sp>
        <p:nvSpPr>
          <p:cNvPr id="883" name="Google Shape;883;p84"/>
          <p:cNvSpPr/>
          <p:nvPr/>
        </p:nvSpPr>
        <p:spPr>
          <a:xfrm>
            <a:off x="-1981200" y="3689025"/>
            <a:ext cx="11244263" cy="1457094"/>
          </a:xfrm>
          <a:custGeom>
            <a:avLst/>
            <a:gdLst/>
            <a:ahLst/>
            <a:cxnLst/>
            <a:rect l="l" t="t" r="r" b="b"/>
            <a:pathLst>
              <a:path w="285750" h="25242" extrusionOk="0">
                <a:moveTo>
                  <a:pt x="0" y="0"/>
                </a:moveTo>
                <a:lnTo>
                  <a:pt x="0" y="25242"/>
                </a:lnTo>
                <a:lnTo>
                  <a:pt x="285750" y="25242"/>
                </a:lnTo>
                <a:lnTo>
                  <a:pt x="285750" y="8204"/>
                </a:lnTo>
                <a:lnTo>
                  <a:pt x="218373" y="8204"/>
                </a:lnTo>
                <a:lnTo>
                  <a:pt x="218373"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84"/>
          <p:cNvSpPr/>
          <p:nvPr/>
        </p:nvSpPr>
        <p:spPr>
          <a:xfrm>
            <a:off x="-137625" y="-1568625"/>
            <a:ext cx="9281874" cy="2104288"/>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5" name="Google Shape;885;p84"/>
          <p:cNvGrpSpPr/>
          <p:nvPr/>
        </p:nvGrpSpPr>
        <p:grpSpPr>
          <a:xfrm rot="-5400000">
            <a:off x="-249912" y="727925"/>
            <a:ext cx="1168925" cy="284175"/>
            <a:chOff x="6017825" y="3809000"/>
            <a:chExt cx="1168925" cy="284175"/>
          </a:xfrm>
        </p:grpSpPr>
        <p:sp>
          <p:nvSpPr>
            <p:cNvPr id="886" name="Google Shape;886;p84"/>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84"/>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84"/>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84"/>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84"/>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84"/>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84"/>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84"/>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84"/>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84"/>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84"/>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84"/>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84"/>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84"/>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84"/>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84"/>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84"/>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84"/>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A8B7EFBA-65AE-CF20-7567-1D3C329A0563}"/>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04"/>
        <p:cNvGrpSpPr/>
        <p:nvPr/>
      </p:nvGrpSpPr>
      <p:grpSpPr>
        <a:xfrm>
          <a:off x="0" y="0"/>
          <a:ext cx="0" cy="0"/>
          <a:chOff x="0" y="0"/>
          <a:chExt cx="0" cy="0"/>
        </a:xfrm>
      </p:grpSpPr>
      <p:sp>
        <p:nvSpPr>
          <p:cNvPr id="905" name="Google Shape;905;p85"/>
          <p:cNvSpPr/>
          <p:nvPr/>
        </p:nvSpPr>
        <p:spPr>
          <a:xfrm rot="10800000">
            <a:off x="-43703" y="4713815"/>
            <a:ext cx="9245828" cy="651810"/>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6" name="Google Shape;906;p85"/>
          <p:cNvGrpSpPr/>
          <p:nvPr/>
        </p:nvGrpSpPr>
        <p:grpSpPr>
          <a:xfrm>
            <a:off x="-523625" y="-29548"/>
            <a:ext cx="9719544" cy="1054932"/>
            <a:chOff x="-207175" y="-92875"/>
            <a:chExt cx="9439200" cy="1025400"/>
          </a:xfrm>
          <a:solidFill>
            <a:srgbClr val="FFE5E5"/>
          </a:solidFill>
        </p:grpSpPr>
        <p:sp>
          <p:nvSpPr>
            <p:cNvPr id="907" name="Google Shape;907;p85"/>
            <p:cNvSpPr/>
            <p:nvPr/>
          </p:nvSpPr>
          <p:spPr>
            <a:xfrm>
              <a:off x="-207175" y="-92875"/>
              <a:ext cx="2700300" cy="10254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85"/>
            <p:cNvSpPr/>
            <p:nvPr/>
          </p:nvSpPr>
          <p:spPr>
            <a:xfrm>
              <a:off x="-207175" y="-92875"/>
              <a:ext cx="9439200" cy="36780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9" name="Google Shape;909;p85"/>
          <p:cNvGrpSpPr/>
          <p:nvPr/>
        </p:nvGrpSpPr>
        <p:grpSpPr>
          <a:xfrm rot="-5400000">
            <a:off x="8168350" y="1025388"/>
            <a:ext cx="1168925" cy="284175"/>
            <a:chOff x="6017825" y="3809000"/>
            <a:chExt cx="1168925" cy="284175"/>
          </a:xfrm>
        </p:grpSpPr>
        <p:sp>
          <p:nvSpPr>
            <p:cNvPr id="910" name="Google Shape;910;p8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8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8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8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8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8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8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8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8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8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8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8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8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8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8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8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8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8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8" name="Google Shape;928;p85"/>
          <p:cNvGrpSpPr/>
          <p:nvPr/>
        </p:nvGrpSpPr>
        <p:grpSpPr>
          <a:xfrm>
            <a:off x="128763" y="610238"/>
            <a:ext cx="1168925" cy="284175"/>
            <a:chOff x="6017825" y="3809000"/>
            <a:chExt cx="1168925" cy="284175"/>
          </a:xfrm>
        </p:grpSpPr>
        <p:sp>
          <p:nvSpPr>
            <p:cNvPr id="929" name="Google Shape;929;p8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8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8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8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8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8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8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8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8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8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8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8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8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8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8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8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8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8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ACB5D26D-77D0-AA86-7B65-10B7C060EFD8}"/>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8" name="Google Shape;68;p53"/>
          <p:cNvSpPr txBox="1">
            <a:spLocks noGrp="1"/>
          </p:cNvSpPr>
          <p:nvPr>
            <p:ph type="subTitle" idx="1"/>
          </p:nvPr>
        </p:nvSpPr>
        <p:spPr>
          <a:xfrm>
            <a:off x="2096611" y="2036846"/>
            <a:ext cx="2305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9" name="Google Shape;69;p53"/>
          <p:cNvSpPr txBox="1">
            <a:spLocks noGrp="1"/>
          </p:cNvSpPr>
          <p:nvPr>
            <p:ph type="subTitle" idx="2"/>
          </p:nvPr>
        </p:nvSpPr>
        <p:spPr>
          <a:xfrm>
            <a:off x="5481681" y="2036846"/>
            <a:ext cx="2305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0" name="Google Shape;70;p53"/>
          <p:cNvSpPr txBox="1">
            <a:spLocks noGrp="1"/>
          </p:cNvSpPr>
          <p:nvPr>
            <p:ph type="subTitle" idx="3"/>
          </p:nvPr>
        </p:nvSpPr>
        <p:spPr>
          <a:xfrm>
            <a:off x="2096611" y="3470246"/>
            <a:ext cx="2305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1" name="Google Shape;71;p53"/>
          <p:cNvSpPr txBox="1">
            <a:spLocks noGrp="1"/>
          </p:cNvSpPr>
          <p:nvPr>
            <p:ph type="subTitle" idx="4"/>
          </p:nvPr>
        </p:nvSpPr>
        <p:spPr>
          <a:xfrm>
            <a:off x="5481681" y="3470246"/>
            <a:ext cx="23055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2" name="Google Shape;72;p53"/>
          <p:cNvSpPr txBox="1">
            <a:spLocks noGrp="1"/>
          </p:cNvSpPr>
          <p:nvPr>
            <p:ph type="title" idx="5"/>
          </p:nvPr>
        </p:nvSpPr>
        <p:spPr>
          <a:xfrm>
            <a:off x="1356814" y="1645654"/>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3" name="Google Shape;73;p53"/>
          <p:cNvSpPr txBox="1">
            <a:spLocks noGrp="1"/>
          </p:cNvSpPr>
          <p:nvPr>
            <p:ph type="title" idx="6"/>
          </p:nvPr>
        </p:nvSpPr>
        <p:spPr>
          <a:xfrm>
            <a:off x="1356814" y="3079062"/>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4" name="Google Shape;74;p53"/>
          <p:cNvSpPr txBox="1">
            <a:spLocks noGrp="1"/>
          </p:cNvSpPr>
          <p:nvPr>
            <p:ph type="title" idx="7"/>
          </p:nvPr>
        </p:nvSpPr>
        <p:spPr>
          <a:xfrm>
            <a:off x="4741889" y="1645654"/>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53"/>
          <p:cNvSpPr txBox="1">
            <a:spLocks noGrp="1"/>
          </p:cNvSpPr>
          <p:nvPr>
            <p:ph type="title" idx="8"/>
          </p:nvPr>
        </p:nvSpPr>
        <p:spPr>
          <a:xfrm>
            <a:off x="4741889" y="3079062"/>
            <a:ext cx="734700" cy="44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6" name="Google Shape;76;p53"/>
          <p:cNvSpPr txBox="1">
            <a:spLocks noGrp="1"/>
          </p:cNvSpPr>
          <p:nvPr>
            <p:ph type="subTitle" idx="9"/>
          </p:nvPr>
        </p:nvSpPr>
        <p:spPr>
          <a:xfrm>
            <a:off x="2096611" y="1747846"/>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53"/>
          <p:cNvSpPr txBox="1">
            <a:spLocks noGrp="1"/>
          </p:cNvSpPr>
          <p:nvPr>
            <p:ph type="subTitle" idx="13"/>
          </p:nvPr>
        </p:nvSpPr>
        <p:spPr>
          <a:xfrm>
            <a:off x="5481686" y="1747846"/>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3"/>
          <p:cNvSpPr txBox="1">
            <a:spLocks noGrp="1"/>
          </p:cNvSpPr>
          <p:nvPr>
            <p:ph type="subTitle" idx="14"/>
          </p:nvPr>
        </p:nvSpPr>
        <p:spPr>
          <a:xfrm>
            <a:off x="2096611" y="3181321"/>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3"/>
          <p:cNvSpPr txBox="1">
            <a:spLocks noGrp="1"/>
          </p:cNvSpPr>
          <p:nvPr>
            <p:ph type="subTitle" idx="15"/>
          </p:nvPr>
        </p:nvSpPr>
        <p:spPr>
          <a:xfrm>
            <a:off x="5481686" y="3181321"/>
            <a:ext cx="2305500" cy="39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53"/>
          <p:cNvSpPr/>
          <p:nvPr/>
        </p:nvSpPr>
        <p:spPr>
          <a:xfrm rot="10800000" flipH="1">
            <a:off x="-473245" y="-667900"/>
            <a:ext cx="10218706"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3"/>
          <p:cNvSpPr/>
          <p:nvPr/>
        </p:nvSpPr>
        <p:spPr>
          <a:xfrm rot="10800000">
            <a:off x="-81312" y="4603990"/>
            <a:ext cx="9321843" cy="651810"/>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 name="Google Shape;82;p53"/>
          <p:cNvGrpSpPr/>
          <p:nvPr/>
        </p:nvGrpSpPr>
        <p:grpSpPr>
          <a:xfrm>
            <a:off x="7578975" y="4530713"/>
            <a:ext cx="1168925" cy="284175"/>
            <a:chOff x="6017825" y="3809000"/>
            <a:chExt cx="1168925" cy="284175"/>
          </a:xfrm>
        </p:grpSpPr>
        <p:sp>
          <p:nvSpPr>
            <p:cNvPr id="83" name="Google Shape;83;p53"/>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3"/>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3"/>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3"/>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3"/>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3"/>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3"/>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3"/>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3"/>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3"/>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3"/>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3"/>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3"/>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3"/>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3"/>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3"/>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3"/>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3"/>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54"/>
          <p:cNvSpPr/>
          <p:nvPr/>
        </p:nvSpPr>
        <p:spPr>
          <a:xfrm rot="-5400000">
            <a:off x="-905628" y="713476"/>
            <a:ext cx="5334953" cy="3523696"/>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4"/>
          <p:cNvSpPr/>
          <p:nvPr/>
        </p:nvSpPr>
        <p:spPr>
          <a:xfrm rot="5400000">
            <a:off x="5741161" y="2421326"/>
            <a:ext cx="6218865" cy="573412"/>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4"/>
          <p:cNvSpPr/>
          <p:nvPr/>
        </p:nvSpPr>
        <p:spPr>
          <a:xfrm>
            <a:off x="6425650" y="3666115"/>
            <a:ext cx="1730391" cy="1605914"/>
          </a:xfrm>
          <a:custGeom>
            <a:avLst/>
            <a:gdLst/>
            <a:ahLst/>
            <a:cxnLst/>
            <a:rect l="l" t="t" r="r" b="b"/>
            <a:pathLst>
              <a:path w="38451" h="35685" extrusionOk="0">
                <a:moveTo>
                  <a:pt x="19225" y="0"/>
                </a:moveTo>
                <a:cubicBezTo>
                  <a:pt x="8609" y="0"/>
                  <a:pt x="1" y="8609"/>
                  <a:pt x="1" y="19225"/>
                </a:cubicBezTo>
                <a:lnTo>
                  <a:pt x="1" y="35684"/>
                </a:lnTo>
                <a:lnTo>
                  <a:pt x="38450" y="35684"/>
                </a:lnTo>
                <a:lnTo>
                  <a:pt x="38450" y="19225"/>
                </a:lnTo>
                <a:cubicBezTo>
                  <a:pt x="38450" y="8609"/>
                  <a:pt x="29841" y="0"/>
                  <a:pt x="19225" y="0"/>
                </a:cubicBezTo>
                <a:close/>
              </a:path>
            </a:pathLst>
          </a:custGeom>
          <a:solidFill>
            <a:srgbClr val="FECA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54"/>
          <p:cNvGrpSpPr/>
          <p:nvPr/>
        </p:nvGrpSpPr>
        <p:grpSpPr>
          <a:xfrm rot="-5400000">
            <a:off x="128750" y="981875"/>
            <a:ext cx="1168925" cy="284175"/>
            <a:chOff x="6017825" y="3809000"/>
            <a:chExt cx="1168925" cy="284175"/>
          </a:xfrm>
        </p:grpSpPr>
        <p:sp>
          <p:nvSpPr>
            <p:cNvPr id="106" name="Google Shape;106;p54"/>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4"/>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4"/>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4"/>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4"/>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4"/>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4"/>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4"/>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4"/>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4"/>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4"/>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4"/>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4"/>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4"/>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4"/>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4"/>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4"/>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4"/>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4" name="Google Shape;124;p54"/>
          <p:cNvSpPr txBox="1">
            <a:spLocks noGrp="1"/>
          </p:cNvSpPr>
          <p:nvPr>
            <p:ph type="title"/>
          </p:nvPr>
        </p:nvSpPr>
        <p:spPr>
          <a:xfrm>
            <a:off x="753800" y="1189100"/>
            <a:ext cx="76365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150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25" name="Google Shape;125;p54"/>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 name="Slide Number Placeholder 1">
            <a:extLst>
              <a:ext uri="{FF2B5EF4-FFF2-40B4-BE49-F238E27FC236}">
                <a16:creationId xmlns:a16="http://schemas.microsoft.com/office/drawing/2014/main" id="{C1DD7D26-CC49-C10F-11C9-4EF30931819A}"/>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55"/>
          <p:cNvSpPr txBox="1">
            <a:spLocks noGrp="1"/>
          </p:cNvSpPr>
          <p:nvPr>
            <p:ph type="title"/>
          </p:nvPr>
        </p:nvSpPr>
        <p:spPr>
          <a:xfrm>
            <a:off x="716613" y="2469075"/>
            <a:ext cx="4556400" cy="1260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8" name="Google Shape;128;p55"/>
          <p:cNvSpPr txBox="1">
            <a:spLocks noGrp="1"/>
          </p:cNvSpPr>
          <p:nvPr>
            <p:ph type="title" idx="2"/>
          </p:nvPr>
        </p:nvSpPr>
        <p:spPr>
          <a:xfrm>
            <a:off x="4238613" y="1414425"/>
            <a:ext cx="10344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29" name="Google Shape;129;p55"/>
          <p:cNvSpPr txBox="1">
            <a:spLocks noGrp="1"/>
          </p:cNvSpPr>
          <p:nvPr>
            <p:ph type="subTitle" idx="1"/>
          </p:nvPr>
        </p:nvSpPr>
        <p:spPr>
          <a:xfrm>
            <a:off x="5910688" y="3138975"/>
            <a:ext cx="2516700" cy="590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0" name="Google Shape;130;p55"/>
          <p:cNvSpPr/>
          <p:nvPr/>
        </p:nvSpPr>
        <p:spPr>
          <a:xfrm rot="-5400000">
            <a:off x="4597294" y="987343"/>
            <a:ext cx="5143500" cy="3150514"/>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5"/>
          <p:cNvSpPr/>
          <p:nvPr/>
        </p:nvSpPr>
        <p:spPr>
          <a:xfrm rot="-5400000">
            <a:off x="-2324207" y="2245847"/>
            <a:ext cx="5252904" cy="651811"/>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55"/>
          <p:cNvGrpSpPr/>
          <p:nvPr/>
        </p:nvGrpSpPr>
        <p:grpSpPr>
          <a:xfrm>
            <a:off x="7911300" y="1722050"/>
            <a:ext cx="1168925" cy="284175"/>
            <a:chOff x="6017825" y="3809000"/>
            <a:chExt cx="1168925" cy="284175"/>
          </a:xfrm>
        </p:grpSpPr>
        <p:sp>
          <p:nvSpPr>
            <p:cNvPr id="133" name="Google Shape;133;p55"/>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5"/>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5"/>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5"/>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5"/>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5"/>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5"/>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5"/>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5"/>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5"/>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5"/>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5"/>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5"/>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5"/>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5"/>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5"/>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5"/>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5"/>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1"/>
        <p:cNvGrpSpPr/>
        <p:nvPr/>
      </p:nvGrpSpPr>
      <p:grpSpPr>
        <a:xfrm>
          <a:off x="0" y="0"/>
          <a:ext cx="0" cy="0"/>
          <a:chOff x="0" y="0"/>
          <a:chExt cx="0" cy="0"/>
        </a:xfrm>
      </p:grpSpPr>
      <p:sp>
        <p:nvSpPr>
          <p:cNvPr id="152" name="Google Shape;152;p56"/>
          <p:cNvSpPr/>
          <p:nvPr/>
        </p:nvSpPr>
        <p:spPr>
          <a:xfrm rot="10800000">
            <a:off x="-16574" y="-39796"/>
            <a:ext cx="9378324" cy="571878"/>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C2020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6"/>
          <p:cNvSpPr/>
          <p:nvPr/>
        </p:nvSpPr>
        <p:spPr>
          <a:xfrm rot="10800000">
            <a:off x="-45650" y="4605350"/>
            <a:ext cx="9189720" cy="2114809"/>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 name="Google Shape;154;p56"/>
          <p:cNvGrpSpPr/>
          <p:nvPr/>
        </p:nvGrpSpPr>
        <p:grpSpPr>
          <a:xfrm>
            <a:off x="181150" y="1254450"/>
            <a:ext cx="1168925" cy="284175"/>
            <a:chOff x="6017825" y="3809000"/>
            <a:chExt cx="1168925" cy="284175"/>
          </a:xfrm>
        </p:grpSpPr>
        <p:sp>
          <p:nvSpPr>
            <p:cNvPr id="155" name="Google Shape;155;p5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5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56"/>
          <p:cNvSpPr/>
          <p:nvPr/>
        </p:nvSpPr>
        <p:spPr>
          <a:xfrm>
            <a:off x="71775" y="4714275"/>
            <a:ext cx="582350" cy="291075"/>
          </a:xfrm>
          <a:custGeom>
            <a:avLst/>
            <a:gdLst/>
            <a:ahLst/>
            <a:cxnLst/>
            <a:rect l="l" t="t" r="r" b="b"/>
            <a:pathLst>
              <a:path w="23294" h="11643" extrusionOk="0">
                <a:moveTo>
                  <a:pt x="0" y="1"/>
                </a:moveTo>
                <a:cubicBezTo>
                  <a:pt x="0" y="6406"/>
                  <a:pt x="5219" y="11643"/>
                  <a:pt x="11642" y="11643"/>
                </a:cubicBezTo>
                <a:cubicBezTo>
                  <a:pt x="18065" y="11643"/>
                  <a:pt x="23293" y="6406"/>
                  <a:pt x="23293" y="1"/>
                </a:cubicBezTo>
                <a:lnTo>
                  <a:pt x="18030" y="1"/>
                </a:lnTo>
                <a:cubicBezTo>
                  <a:pt x="18030" y="3525"/>
                  <a:pt x="15175" y="6379"/>
                  <a:pt x="11651" y="6379"/>
                </a:cubicBezTo>
                <a:cubicBezTo>
                  <a:pt x="8127" y="6379"/>
                  <a:pt x="5273" y="3507"/>
                  <a:pt x="52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5" name="Google Shape;175;p56"/>
          <p:cNvSpPr txBox="1">
            <a:spLocks noGrp="1"/>
          </p:cNvSpPr>
          <p:nvPr>
            <p:ph type="subTitle" idx="1"/>
          </p:nvPr>
        </p:nvSpPr>
        <p:spPr>
          <a:xfrm>
            <a:off x="4989519" y="1767725"/>
            <a:ext cx="2978700" cy="24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6" name="Google Shape;176;p56"/>
          <p:cNvSpPr txBox="1">
            <a:spLocks noGrp="1"/>
          </p:cNvSpPr>
          <p:nvPr>
            <p:ph type="subTitle" idx="2"/>
          </p:nvPr>
        </p:nvSpPr>
        <p:spPr>
          <a:xfrm>
            <a:off x="1175775" y="1767725"/>
            <a:ext cx="2978700" cy="24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 name="Slide Number Placeholder 1">
            <a:extLst>
              <a:ext uri="{FF2B5EF4-FFF2-40B4-BE49-F238E27FC236}">
                <a16:creationId xmlns:a16="http://schemas.microsoft.com/office/drawing/2014/main" id="{A1F6BB14-E316-6F87-CE60-42AD15AE5908}"/>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57"/>
          <p:cNvSpPr/>
          <p:nvPr/>
        </p:nvSpPr>
        <p:spPr>
          <a:xfrm rot="10800000">
            <a:off x="-19289" y="2593720"/>
            <a:ext cx="9182576" cy="5624696"/>
          </a:xfrm>
          <a:custGeom>
            <a:avLst/>
            <a:gdLst/>
            <a:ahLst/>
            <a:cxnLst/>
            <a:rect l="l" t="t" r="r" b="b"/>
            <a:pathLst>
              <a:path w="285750" h="65759" extrusionOk="0">
                <a:moveTo>
                  <a:pt x="0" y="0"/>
                </a:moveTo>
                <a:lnTo>
                  <a:pt x="0" y="51816"/>
                </a:lnTo>
                <a:lnTo>
                  <a:pt x="67377" y="51816"/>
                </a:lnTo>
                <a:lnTo>
                  <a:pt x="67377" y="65758"/>
                </a:lnTo>
                <a:lnTo>
                  <a:pt x="285750" y="65758"/>
                </a:lnTo>
                <a:lnTo>
                  <a:pt x="285750" y="0"/>
                </a:lnTo>
                <a:close/>
              </a:path>
            </a:pathLst>
          </a:custGeom>
          <a:solidFill>
            <a:srgbClr val="FFE5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 name="Google Shape;180;p57"/>
          <p:cNvGrpSpPr/>
          <p:nvPr/>
        </p:nvGrpSpPr>
        <p:grpSpPr>
          <a:xfrm>
            <a:off x="7501175" y="4529750"/>
            <a:ext cx="1168925" cy="284175"/>
            <a:chOff x="6017825" y="3809000"/>
            <a:chExt cx="1168925" cy="284175"/>
          </a:xfrm>
        </p:grpSpPr>
        <p:sp>
          <p:nvSpPr>
            <p:cNvPr id="181" name="Google Shape;181;p57"/>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7"/>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7"/>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7"/>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7"/>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7"/>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7"/>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7"/>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7"/>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7"/>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7"/>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7"/>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7"/>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7"/>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7"/>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7"/>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7"/>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7"/>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57"/>
          <p:cNvSpPr/>
          <p:nvPr/>
        </p:nvSpPr>
        <p:spPr>
          <a:xfrm>
            <a:off x="421825" y="248413"/>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7"/>
          <p:cNvSpPr txBox="1">
            <a:spLocks noGrp="1"/>
          </p:cNvSpPr>
          <p:nvPr>
            <p:ph type="title"/>
          </p:nvPr>
        </p:nvSpPr>
        <p:spPr>
          <a:xfrm>
            <a:off x="720000" y="732775"/>
            <a:ext cx="4151400" cy="115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1" name="Google Shape;201;p57"/>
          <p:cNvSpPr txBox="1">
            <a:spLocks noGrp="1"/>
          </p:cNvSpPr>
          <p:nvPr>
            <p:ph type="subTitle" idx="1"/>
          </p:nvPr>
        </p:nvSpPr>
        <p:spPr>
          <a:xfrm>
            <a:off x="720000" y="1971575"/>
            <a:ext cx="4151400" cy="229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
        <p:nvSpPr>
          <p:cNvPr id="202" name="Google Shape;202;p57"/>
          <p:cNvSpPr>
            <a:spLocks noGrp="1"/>
          </p:cNvSpPr>
          <p:nvPr>
            <p:ph type="pic" idx="2"/>
          </p:nvPr>
        </p:nvSpPr>
        <p:spPr>
          <a:xfrm>
            <a:off x="5235125" y="782650"/>
            <a:ext cx="3195600" cy="3244200"/>
          </a:xfrm>
          <a:prstGeom prst="round2SameRect">
            <a:avLst>
              <a:gd name="adj1" fmla="val 16667"/>
              <a:gd name="adj2" fmla="val 0"/>
            </a:avLst>
          </a:prstGeom>
          <a:noFill/>
          <a:ln>
            <a:noFill/>
          </a:ln>
        </p:spPr>
      </p:sp>
      <p:sp>
        <p:nvSpPr>
          <p:cNvPr id="2" name="Slide Number Placeholder 1">
            <a:extLst>
              <a:ext uri="{FF2B5EF4-FFF2-40B4-BE49-F238E27FC236}">
                <a16:creationId xmlns:a16="http://schemas.microsoft.com/office/drawing/2014/main" id="{0384C056-64C4-BD4A-C914-D94854D4A784}"/>
              </a:ext>
            </a:extLst>
          </p:cNvPr>
          <p:cNvSpPr>
            <a:spLocks noGrp="1"/>
          </p:cNvSpPr>
          <p:nvPr>
            <p:ph type="sldNum" sz="quarter" idx="4"/>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3"/>
        <p:cNvGrpSpPr/>
        <p:nvPr/>
      </p:nvGrpSpPr>
      <p:grpSpPr>
        <a:xfrm>
          <a:off x="0" y="0"/>
          <a:ext cx="0" cy="0"/>
          <a:chOff x="0" y="0"/>
          <a:chExt cx="0" cy="0"/>
        </a:xfrm>
      </p:grpSpPr>
      <p:sp>
        <p:nvSpPr>
          <p:cNvPr id="204" name="Google Shape;204;p58"/>
          <p:cNvSpPr/>
          <p:nvPr/>
        </p:nvSpPr>
        <p:spPr>
          <a:xfrm>
            <a:off x="-65950" y="-200875"/>
            <a:ext cx="10028923" cy="645909"/>
          </a:xfrm>
          <a:custGeom>
            <a:avLst/>
            <a:gdLst/>
            <a:ahLst/>
            <a:cxnLst/>
            <a:rect l="l" t="t" r="r" b="b"/>
            <a:pathLst>
              <a:path w="286848" h="20350" extrusionOk="0">
                <a:moveTo>
                  <a:pt x="0" y="1"/>
                </a:moveTo>
                <a:lnTo>
                  <a:pt x="0" y="8993"/>
                </a:lnTo>
                <a:lnTo>
                  <a:pt x="67640" y="8993"/>
                </a:lnTo>
                <a:lnTo>
                  <a:pt x="67640" y="20349"/>
                </a:lnTo>
                <a:lnTo>
                  <a:pt x="286847" y="20349"/>
                </a:lnTo>
                <a:lnTo>
                  <a:pt x="286847" y="1"/>
                </a:ln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8"/>
          <p:cNvSpPr/>
          <p:nvPr/>
        </p:nvSpPr>
        <p:spPr>
          <a:xfrm>
            <a:off x="-165467" y="4527700"/>
            <a:ext cx="9309124" cy="1275575"/>
          </a:xfrm>
          <a:custGeom>
            <a:avLst/>
            <a:gdLst/>
            <a:ahLst/>
            <a:cxnLst/>
            <a:rect l="l" t="t" r="r" b="b"/>
            <a:pathLst>
              <a:path w="285359" h="37879" extrusionOk="0">
                <a:moveTo>
                  <a:pt x="1" y="0"/>
                </a:moveTo>
                <a:lnTo>
                  <a:pt x="1" y="37879"/>
                </a:lnTo>
                <a:lnTo>
                  <a:pt x="285358" y="37879"/>
                </a:lnTo>
                <a:lnTo>
                  <a:pt x="285358" y="9448"/>
                </a:lnTo>
                <a:lnTo>
                  <a:pt x="218076" y="9448"/>
                </a:lnTo>
                <a:lnTo>
                  <a:pt x="218076" y="0"/>
                </a:lnTo>
                <a:close/>
              </a:path>
            </a:pathLst>
          </a:custGeom>
          <a:solidFill>
            <a:srgbClr val="FFE5E5"/>
          </a:solidFill>
          <a:ln w="9525" cap="flat" cmpd="sng">
            <a:solidFill>
              <a:srgbClr val="D5E9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 name="Google Shape;206;p58"/>
          <p:cNvGrpSpPr/>
          <p:nvPr/>
        </p:nvGrpSpPr>
        <p:grpSpPr>
          <a:xfrm rot="5400000">
            <a:off x="-13337" y="2429650"/>
            <a:ext cx="1168925" cy="284175"/>
            <a:chOff x="6017825" y="3809000"/>
            <a:chExt cx="1168925" cy="284175"/>
          </a:xfrm>
        </p:grpSpPr>
        <p:sp>
          <p:nvSpPr>
            <p:cNvPr id="207" name="Google Shape;207;p58"/>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8"/>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8"/>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8"/>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8"/>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8"/>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8"/>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8"/>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8"/>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8"/>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8"/>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8"/>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8"/>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8"/>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8"/>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8"/>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8"/>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8"/>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 name="Google Shape;227;p58"/>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8" name="Google Shape;228;p58"/>
          <p:cNvSpPr txBox="1">
            <a:spLocks noGrp="1"/>
          </p:cNvSpPr>
          <p:nvPr>
            <p:ph type="subTitle" idx="1"/>
          </p:nvPr>
        </p:nvSpPr>
        <p:spPr>
          <a:xfrm>
            <a:off x="4968997" y="2789222"/>
            <a:ext cx="24141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9" name="Google Shape;229;p58"/>
          <p:cNvSpPr txBox="1">
            <a:spLocks noGrp="1"/>
          </p:cNvSpPr>
          <p:nvPr>
            <p:ph type="subTitle" idx="2"/>
          </p:nvPr>
        </p:nvSpPr>
        <p:spPr>
          <a:xfrm>
            <a:off x="1761125" y="2789222"/>
            <a:ext cx="24141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0" name="Google Shape;230;p58"/>
          <p:cNvSpPr txBox="1">
            <a:spLocks noGrp="1"/>
          </p:cNvSpPr>
          <p:nvPr>
            <p:ph type="subTitle" idx="3"/>
          </p:nvPr>
        </p:nvSpPr>
        <p:spPr>
          <a:xfrm>
            <a:off x="1761125" y="2301600"/>
            <a:ext cx="24141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1" name="Google Shape;231;p58"/>
          <p:cNvSpPr txBox="1">
            <a:spLocks noGrp="1"/>
          </p:cNvSpPr>
          <p:nvPr>
            <p:ph type="subTitle" idx="4"/>
          </p:nvPr>
        </p:nvSpPr>
        <p:spPr>
          <a:xfrm>
            <a:off x="4969000" y="2301600"/>
            <a:ext cx="2414100" cy="55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400" b="1">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5DF36B1D-57CE-BB31-CA5F-0A6E81DAE85D}"/>
              </a:ext>
            </a:extLst>
          </p:cNvPr>
          <p:cNvSpPr>
            <a:spLocks noGrp="1"/>
          </p:cNvSpPr>
          <p:nvPr>
            <p:ph type="sldNum" sz="quarter" idx="10"/>
          </p:nvPr>
        </p:nvSpPr>
        <p:spPr>
          <a:xfrm>
            <a:off x="6846570" y="96203"/>
            <a:ext cx="2057400" cy="274637"/>
          </a:xfrm>
          <a:prstGeom prst="rect">
            <a:avLst/>
          </a:prstGeom>
          <a:no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49"/>
          <p:cNvSpPr txBox="1">
            <a:spLocks noGrp="1"/>
          </p:cNvSpPr>
          <p:nvPr>
            <p:ph type="title"/>
          </p:nvPr>
        </p:nvSpPr>
        <p:spPr>
          <a:xfrm>
            <a:off x="713225" y="445025"/>
            <a:ext cx="7717500" cy="1143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800"/>
              <a:buFont typeface="Red Hat Text"/>
              <a:buNone/>
              <a:defRPr sz="38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49"/>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endParaRPr/>
          </a:p>
        </p:txBody>
      </p:sp>
      <p:sp>
        <p:nvSpPr>
          <p:cNvPr id="2" name="Slide Number Placeholder 1">
            <a:extLst>
              <a:ext uri="{FF2B5EF4-FFF2-40B4-BE49-F238E27FC236}">
                <a16:creationId xmlns:a16="http://schemas.microsoft.com/office/drawing/2014/main" id="{54F4715E-1237-252F-7D20-684AF642091D}"/>
              </a:ext>
            </a:extLst>
          </p:cNvPr>
          <p:cNvSpPr>
            <a:spLocks noGrp="1"/>
          </p:cNvSpPr>
          <p:nvPr>
            <p:ph type="sldNum" sz="quarter" idx="4"/>
          </p:nvPr>
        </p:nvSpPr>
        <p:spPr>
          <a:xfrm>
            <a:off x="6846570" y="96203"/>
            <a:ext cx="2057400" cy="274637"/>
          </a:xfrm>
          <a:prstGeom prst="rect">
            <a:avLst/>
          </a:prstGeom>
          <a:solidFill>
            <a:schemeClr val="accent6"/>
          </a:solidFill>
          <a:ln>
            <a:noFill/>
          </a:ln>
        </p:spPr>
        <p:txBody>
          <a:bodyPr vert="horz" lIns="91440" tIns="45720" rIns="91440" bIns="45720" rtlCol="0" anchor="ctr"/>
          <a:lstStyle>
            <a:lvl1pPr algn="r">
              <a:defRPr sz="2000">
                <a:solidFill>
                  <a:sysClr val="windowText" lastClr="000000"/>
                </a:solidFill>
                <a:latin typeface="Aharoni" panose="020F0502020204030204" pitchFamily="2" charset="-79"/>
                <a:cs typeface="Aharoni" panose="020F0502020204030204" pitchFamily="2" charset="-79"/>
              </a:defRPr>
            </a:lvl1pPr>
          </a:lstStyle>
          <a:p>
            <a:fld id="{C514D4F2-DA1E-44DF-8B4B-CC69765DAFF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poradowski/redis/releases"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
          <p:cNvSpPr txBox="1">
            <a:spLocks noGrp="1"/>
          </p:cNvSpPr>
          <p:nvPr>
            <p:ph type="ctrTitle"/>
          </p:nvPr>
        </p:nvSpPr>
        <p:spPr>
          <a:xfrm>
            <a:off x="760773" y="1589668"/>
            <a:ext cx="5411100" cy="19083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dirty="0"/>
              <a:t>REDIS</a:t>
            </a:r>
            <a:endParaRPr sz="2500" b="0" dirty="0">
              <a:latin typeface="Red Hat Text Light"/>
              <a:ea typeface="Red Hat Text Light"/>
              <a:cs typeface="Red Hat Text Light"/>
              <a:sym typeface="Red Hat Text Light"/>
            </a:endParaRPr>
          </a:p>
          <a:p>
            <a:pPr marL="0" lvl="0" indent="0" algn="l" rtl="0">
              <a:lnSpc>
                <a:spcPct val="80000"/>
              </a:lnSpc>
              <a:spcBef>
                <a:spcPts val="0"/>
              </a:spcBef>
              <a:spcAft>
                <a:spcPts val="0"/>
              </a:spcAft>
              <a:buSzPts val="5200"/>
              <a:buNone/>
            </a:pPr>
            <a:r>
              <a:rPr lang="en-US" sz="1800" b="0">
                <a:latin typeface="Red Hat Text Light"/>
                <a:ea typeface="Red Hat Text Light"/>
                <a:cs typeface="Red Hat Text Light"/>
                <a:sym typeface="Red Hat Text Light"/>
              </a:rPr>
              <a:t> Real-time In-memory Data Management Solution</a:t>
            </a:r>
            <a:endParaRPr lang="en-US" sz="1800" b="0" dirty="0">
              <a:latin typeface="Red Hat Text Light"/>
              <a:ea typeface="Red Hat Text Light"/>
              <a:cs typeface="Red Hat Text Light"/>
              <a:sym typeface="Red Hat Text Light"/>
            </a:endParaRPr>
          </a:p>
        </p:txBody>
      </p:sp>
      <p:sp>
        <p:nvSpPr>
          <p:cNvPr id="971" name="Google Shape;971;p1"/>
          <p:cNvSpPr txBox="1">
            <a:spLocks noGrp="1"/>
          </p:cNvSpPr>
          <p:nvPr>
            <p:ph type="ctrTitle"/>
          </p:nvPr>
        </p:nvSpPr>
        <p:spPr>
          <a:xfrm>
            <a:off x="3295821" y="1310968"/>
            <a:ext cx="1489458" cy="5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sz="2000" dirty="0"/>
              <a:t>BIG DATA</a:t>
            </a:r>
            <a:endParaRPr sz="2000" b="0" dirty="0">
              <a:latin typeface="Red Hat Text Light"/>
              <a:ea typeface="Red Hat Text Light"/>
              <a:cs typeface="Red Hat Text Light"/>
              <a:sym typeface="Red Hat Text Light"/>
            </a:endParaRPr>
          </a:p>
        </p:txBody>
      </p:sp>
      <p:sp>
        <p:nvSpPr>
          <p:cNvPr id="972" name="Google Shape;972;p1"/>
          <p:cNvSpPr txBox="1">
            <a:spLocks noGrp="1"/>
          </p:cNvSpPr>
          <p:nvPr>
            <p:ph type="ctrTitle"/>
          </p:nvPr>
        </p:nvSpPr>
        <p:spPr>
          <a:xfrm>
            <a:off x="858117" y="1310968"/>
            <a:ext cx="852300" cy="5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sz="2000"/>
              <a:t>N04</a:t>
            </a:r>
            <a:endParaRPr sz="2000" b="0">
              <a:latin typeface="Red Hat Text Light"/>
              <a:ea typeface="Red Hat Text Light"/>
              <a:cs typeface="Red Hat Text Light"/>
              <a:sym typeface="Red Hat Text Light"/>
            </a:endParaRPr>
          </a:p>
        </p:txBody>
      </p:sp>
      <p:sp>
        <p:nvSpPr>
          <p:cNvPr id="973" name="Google Shape;973;p1"/>
          <p:cNvSpPr txBox="1">
            <a:spLocks noGrp="1"/>
          </p:cNvSpPr>
          <p:nvPr>
            <p:ph type="ctrTitle"/>
          </p:nvPr>
        </p:nvSpPr>
        <p:spPr>
          <a:xfrm>
            <a:off x="1743624" y="1310968"/>
            <a:ext cx="1552200" cy="5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sz="2000"/>
              <a:t>KHMT2-12</a:t>
            </a:r>
            <a:endParaRPr sz="2000"/>
          </a:p>
        </p:txBody>
      </p:sp>
      <p:pic>
        <p:nvPicPr>
          <p:cNvPr id="975" name="Google Shape;975;p1"/>
          <p:cNvPicPr preferRelativeResize="0"/>
          <p:nvPr/>
        </p:nvPicPr>
        <p:blipFill>
          <a:blip r:embed="rId3">
            <a:alphaModFix/>
          </a:blip>
          <a:stretch>
            <a:fillRect/>
          </a:stretch>
        </p:blipFill>
        <p:spPr>
          <a:xfrm>
            <a:off x="162475" y="337725"/>
            <a:ext cx="1795950" cy="434975"/>
          </a:xfrm>
          <a:prstGeom prst="rect">
            <a:avLst/>
          </a:prstGeom>
          <a:noFill/>
          <a:ln>
            <a:noFill/>
          </a:ln>
        </p:spPr>
      </p:pic>
      <p:sp>
        <p:nvSpPr>
          <p:cNvPr id="3" name="Slide Number Placeholder 2">
            <a:extLst>
              <a:ext uri="{FF2B5EF4-FFF2-40B4-BE49-F238E27FC236}">
                <a16:creationId xmlns:a16="http://schemas.microsoft.com/office/drawing/2014/main" id="{27543B2E-2DC2-2E53-6088-BB1E453B94F1}"/>
              </a:ext>
            </a:extLst>
          </p:cNvPr>
          <p:cNvSpPr>
            <a:spLocks noGrp="1"/>
          </p:cNvSpPr>
          <p:nvPr>
            <p:ph type="sldNum" sz="quarter" idx="4"/>
          </p:nvPr>
        </p:nvSpPr>
        <p:spPr/>
        <p:txBody>
          <a:bodyPr/>
          <a:lstStyle/>
          <a:p>
            <a:fld id="{C514D4F2-DA1E-44DF-8B4B-CC69765DAFF4}" type="slidenum">
              <a:rPr lang="en-US" smtClean="0"/>
              <a:pPr/>
              <a:t>1</a:t>
            </a:fld>
            <a:endParaRPr lang="en-US"/>
          </a:p>
        </p:txBody>
      </p:sp>
      <p:grpSp>
        <p:nvGrpSpPr>
          <p:cNvPr id="5" name="Group 4">
            <a:extLst>
              <a:ext uri="{FF2B5EF4-FFF2-40B4-BE49-F238E27FC236}">
                <a16:creationId xmlns:a16="http://schemas.microsoft.com/office/drawing/2014/main" id="{D466261F-2CF0-B67B-9588-11E2D4C21125}"/>
              </a:ext>
            </a:extLst>
          </p:cNvPr>
          <p:cNvGrpSpPr/>
          <p:nvPr/>
        </p:nvGrpSpPr>
        <p:grpSpPr>
          <a:xfrm>
            <a:off x="6316831" y="1144377"/>
            <a:ext cx="2167090" cy="2215082"/>
            <a:chOff x="6184457" y="948768"/>
            <a:chExt cx="2167090" cy="2215082"/>
          </a:xfrm>
        </p:grpSpPr>
        <p:sp>
          <p:nvSpPr>
            <p:cNvPr id="2" name="Google Shape;1107;p8">
              <a:extLst>
                <a:ext uri="{FF2B5EF4-FFF2-40B4-BE49-F238E27FC236}">
                  <a16:creationId xmlns:a16="http://schemas.microsoft.com/office/drawing/2014/main" id="{91E1DBB6-291D-DD47-B4A4-734DD3288996}"/>
                </a:ext>
              </a:extLst>
            </p:cNvPr>
            <p:cNvSpPr/>
            <p:nvPr/>
          </p:nvSpPr>
          <p:spPr>
            <a:xfrm>
              <a:off x="6184457" y="948768"/>
              <a:ext cx="2167090" cy="2215082"/>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Google Shape;1108;p8">
              <a:extLst>
                <a:ext uri="{FF2B5EF4-FFF2-40B4-BE49-F238E27FC236}">
                  <a16:creationId xmlns:a16="http://schemas.microsoft.com/office/drawing/2014/main" id="{B09030F4-7A60-00DA-9295-8C7A1DFCBD5D}"/>
                </a:ext>
              </a:extLst>
            </p:cNvPr>
            <p:cNvPicPr preferRelativeResize="0">
              <a:picLocks/>
            </p:cNvPicPr>
            <p:nvPr/>
          </p:nvPicPr>
          <p:blipFill rotWithShape="1">
            <a:blip r:embed="rId4">
              <a:alphaModFix/>
            </a:blip>
            <a:srcRect l="11637" t="20984" r="11839" b="13411"/>
            <a:stretch/>
          </p:blipFill>
          <p:spPr>
            <a:xfrm>
              <a:off x="6328225" y="1355065"/>
              <a:ext cx="1947078" cy="1669274"/>
            </a:xfrm>
            <a:prstGeom prst="round2SameRect">
              <a:avLst>
                <a:gd name="adj1" fmla="val 50000"/>
                <a:gd name="adj2" fmla="val 0"/>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2c5296ff819_0_136"/>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02.</a:t>
            </a:r>
            <a:r>
              <a:rPr lang="en" b="0">
                <a:latin typeface="Red Hat Text Light"/>
                <a:ea typeface="Red Hat Text Light"/>
                <a:cs typeface="Red Hat Text Light"/>
                <a:sym typeface="Red Hat Text Light"/>
              </a:rPr>
              <a:t> </a:t>
            </a:r>
            <a:r>
              <a:rPr lang="en"/>
              <a:t>STRUCTURE</a:t>
            </a:r>
            <a:endParaRPr/>
          </a:p>
          <a:p>
            <a:pPr marL="0" lvl="0" indent="0" algn="l"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1188" name="Google Shape;1188;g2c5296ff819_0_136"/>
          <p:cNvSpPr txBox="1">
            <a:spLocks noGrp="1"/>
          </p:cNvSpPr>
          <p:nvPr>
            <p:ph type="subTitle" idx="1"/>
          </p:nvPr>
        </p:nvSpPr>
        <p:spPr>
          <a:xfrm>
            <a:off x="3260156" y="2939203"/>
            <a:ext cx="2414100" cy="1010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dirty="0">
                <a:latin typeface="Red Hat Text" panose="020B0604020202020204" charset="0"/>
                <a:ea typeface="Red Hat Text" panose="020B0604020202020204" charset="0"/>
                <a:cs typeface="Red Hat Text" panose="020B0604020202020204" charset="0"/>
              </a:rPr>
              <a:t>Major components and main functionalities</a:t>
            </a:r>
            <a:endParaRPr dirty="0">
              <a:latin typeface="Red Hat Text" panose="020B0604020202020204" charset="0"/>
              <a:ea typeface="Red Hat Text" panose="020B0604020202020204" charset="0"/>
              <a:cs typeface="Red Hat Text" panose="020B0604020202020204" charset="0"/>
            </a:endParaRPr>
          </a:p>
        </p:txBody>
      </p:sp>
      <p:sp>
        <p:nvSpPr>
          <p:cNvPr id="1189" name="Google Shape;1189;g2c5296ff819_0_136"/>
          <p:cNvSpPr txBox="1">
            <a:spLocks noGrp="1"/>
          </p:cNvSpPr>
          <p:nvPr>
            <p:ph type="subTitle" idx="4"/>
          </p:nvPr>
        </p:nvSpPr>
        <p:spPr>
          <a:xfrm>
            <a:off x="3049059" y="2463071"/>
            <a:ext cx="2725500" cy="55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COMPONENTS FUNCTIONS</a:t>
            </a:r>
            <a:endParaRPr/>
          </a:p>
        </p:txBody>
      </p:sp>
      <p:sp>
        <p:nvSpPr>
          <p:cNvPr id="1192" name="Google Shape;1192;g2c5296ff819_0_136"/>
          <p:cNvSpPr/>
          <p:nvPr/>
        </p:nvSpPr>
        <p:spPr>
          <a:xfrm>
            <a:off x="4095712" y="151482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3" name="Google Shape;1193;g2c5296ff819_0_136"/>
          <p:cNvGrpSpPr/>
          <p:nvPr/>
        </p:nvGrpSpPr>
        <p:grpSpPr>
          <a:xfrm>
            <a:off x="4329929" y="1677450"/>
            <a:ext cx="232954" cy="340318"/>
            <a:chOff x="3662144" y="4135505"/>
            <a:chExt cx="232954" cy="340318"/>
          </a:xfrm>
        </p:grpSpPr>
        <p:sp>
          <p:nvSpPr>
            <p:cNvPr id="1194" name="Google Shape;1194;g2c5296ff819_0_136"/>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g2c5296ff819_0_136"/>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g2c5296ff819_0_136"/>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g2c5296ff819_0_136"/>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9" name="Google Shape;1199;g2c5296ff819_0_136"/>
          <p:cNvGrpSpPr/>
          <p:nvPr/>
        </p:nvGrpSpPr>
        <p:grpSpPr>
          <a:xfrm>
            <a:off x="6205708" y="1849979"/>
            <a:ext cx="232954" cy="340318"/>
            <a:chOff x="3662144" y="4135505"/>
            <a:chExt cx="232954" cy="340318"/>
          </a:xfrm>
        </p:grpSpPr>
        <p:sp>
          <p:nvSpPr>
            <p:cNvPr id="1200" name="Google Shape;1200;g2c5296ff819_0_136"/>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g2c5296ff819_0_136"/>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g2c5296ff819_0_136"/>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g2c5296ff819_0_136"/>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Slide Number Placeholder 2">
            <a:extLst>
              <a:ext uri="{FF2B5EF4-FFF2-40B4-BE49-F238E27FC236}">
                <a16:creationId xmlns:a16="http://schemas.microsoft.com/office/drawing/2014/main" id="{9457A506-BFCA-5CC3-9B62-6DE7BF834514}"/>
              </a:ext>
            </a:extLst>
          </p:cNvPr>
          <p:cNvSpPr>
            <a:spLocks noGrp="1"/>
          </p:cNvSpPr>
          <p:nvPr>
            <p:ph type="sldNum" sz="quarter" idx="10"/>
          </p:nvPr>
        </p:nvSpPr>
        <p:spPr/>
        <p:txBody>
          <a:bodyPr/>
          <a:lstStyle/>
          <a:p>
            <a:fld id="{C514D4F2-DA1E-44DF-8B4B-CC69765DAFF4}" type="slidenum">
              <a:rPr lang="en-US" smtClean="0"/>
              <a:pPr/>
              <a:t>10</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g2c5296ff819_0_173"/>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02.</a:t>
            </a:r>
            <a:r>
              <a:rPr lang="en" b="0">
                <a:latin typeface="Red Hat Text Light"/>
                <a:ea typeface="Red Hat Text Light"/>
                <a:cs typeface="Red Hat Text Light"/>
                <a:sym typeface="Red Hat Text Light"/>
              </a:rPr>
              <a:t> </a:t>
            </a:r>
            <a:r>
              <a:rPr lang="en"/>
              <a:t>STRUCTURE</a:t>
            </a:r>
            <a:endParaRPr/>
          </a:p>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1209" name="Google Shape;1209;g2c5296ff819_0_173"/>
          <p:cNvSpPr txBox="1">
            <a:spLocks noGrp="1"/>
          </p:cNvSpPr>
          <p:nvPr>
            <p:ph type="subTitle" idx="1"/>
          </p:nvPr>
        </p:nvSpPr>
        <p:spPr>
          <a:xfrm>
            <a:off x="1786172" y="3095972"/>
            <a:ext cx="2414100" cy="10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 dirty="0">
                <a:latin typeface="Red Hat Text" panose="020B0604020202020204" charset="0"/>
                <a:ea typeface="Red Hat Text" panose="020B0604020202020204" charset="0"/>
                <a:cs typeface="Red Hat Text" panose="020B0604020202020204" charset="0"/>
              </a:rPr>
              <a:t>Major components and main functionalities</a:t>
            </a:r>
            <a:endParaRPr dirty="0">
              <a:latin typeface="Red Hat Text" panose="020B0604020202020204" charset="0"/>
              <a:ea typeface="Red Hat Text" panose="020B0604020202020204" charset="0"/>
              <a:cs typeface="Red Hat Text" panose="020B0604020202020204" charset="0"/>
            </a:endParaRPr>
          </a:p>
        </p:txBody>
      </p:sp>
      <p:sp>
        <p:nvSpPr>
          <p:cNvPr id="1210" name="Google Shape;1210;g2c5296ff819_0_173"/>
          <p:cNvSpPr txBox="1">
            <a:spLocks noGrp="1"/>
          </p:cNvSpPr>
          <p:nvPr>
            <p:ph type="subTitle" idx="4"/>
          </p:nvPr>
        </p:nvSpPr>
        <p:spPr>
          <a:xfrm>
            <a:off x="1493725" y="2608350"/>
            <a:ext cx="2725500" cy="55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a:t>COMPONENTS FUNCTIONS</a:t>
            </a:r>
            <a:endParaRPr/>
          </a:p>
        </p:txBody>
      </p:sp>
      <p:sp>
        <p:nvSpPr>
          <p:cNvPr id="1211" name="Google Shape;1211;g2c5296ff819_0_173"/>
          <p:cNvSpPr/>
          <p:nvPr/>
        </p:nvSpPr>
        <p:spPr>
          <a:xfrm>
            <a:off x="2540378" y="1660107"/>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2" name="Google Shape;1212;g2c5296ff819_0_173"/>
          <p:cNvGrpSpPr/>
          <p:nvPr/>
        </p:nvGrpSpPr>
        <p:grpSpPr>
          <a:xfrm>
            <a:off x="2774595" y="1822729"/>
            <a:ext cx="232954" cy="340318"/>
            <a:chOff x="3662144" y="4135505"/>
            <a:chExt cx="232954" cy="340318"/>
          </a:xfrm>
        </p:grpSpPr>
        <p:sp>
          <p:nvSpPr>
            <p:cNvPr id="1213" name="Google Shape;1213;g2c5296ff819_0_173"/>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g2c5296ff819_0_173"/>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g2c5296ff819_0_173"/>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g2c5296ff819_0_173"/>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7" name="Google Shape;1217;g2c5296ff819_0_173"/>
          <p:cNvSpPr/>
          <p:nvPr/>
        </p:nvSpPr>
        <p:spPr>
          <a:xfrm>
            <a:off x="5607500" y="1453750"/>
            <a:ext cx="2020200" cy="443400"/>
          </a:xfrm>
          <a:prstGeom prst="flowChartAlternateProcess">
            <a:avLst/>
          </a:prstGeom>
          <a:solidFill>
            <a:srgbClr val="FE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ed Hat Text" panose="020B0604020202020204" charset="0"/>
                <a:ea typeface="Red Hat Text" panose="020B0604020202020204" charset="0"/>
                <a:cs typeface="Red Hat Text" panose="020B0604020202020204" charset="0"/>
                <a:sym typeface="Roboto Condensed"/>
              </a:rPr>
              <a:t>Key-Value Store</a:t>
            </a:r>
            <a:endParaRPr sz="1800">
              <a:latin typeface="Red Hat Text" panose="020B0604020202020204" charset="0"/>
              <a:ea typeface="Red Hat Text" panose="020B0604020202020204" charset="0"/>
              <a:cs typeface="Red Hat Text" panose="020B0604020202020204" charset="0"/>
              <a:sym typeface="Roboto Condensed"/>
            </a:endParaRPr>
          </a:p>
        </p:txBody>
      </p:sp>
      <p:sp>
        <p:nvSpPr>
          <p:cNvPr id="1218" name="Google Shape;1218;g2c5296ff819_0_173"/>
          <p:cNvSpPr/>
          <p:nvPr/>
        </p:nvSpPr>
        <p:spPr>
          <a:xfrm>
            <a:off x="5607500" y="2059925"/>
            <a:ext cx="2020200" cy="443400"/>
          </a:xfrm>
          <a:prstGeom prst="flowChartAlternateProcess">
            <a:avLst/>
          </a:prstGeom>
          <a:solidFill>
            <a:srgbClr val="FE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sym typeface="Roboto Condensed"/>
              </a:rPr>
              <a:t>Data Structures</a:t>
            </a:r>
            <a:endParaRPr sz="1800" dirty="0">
              <a:latin typeface="Red Hat Text" panose="020B0604020202020204" charset="0"/>
              <a:ea typeface="Red Hat Text" panose="020B0604020202020204" charset="0"/>
              <a:cs typeface="Red Hat Text" panose="020B0604020202020204" charset="0"/>
              <a:sym typeface="Roboto Condensed"/>
            </a:endParaRPr>
          </a:p>
        </p:txBody>
      </p:sp>
      <p:sp>
        <p:nvSpPr>
          <p:cNvPr id="1219" name="Google Shape;1219;g2c5296ff819_0_173"/>
          <p:cNvSpPr/>
          <p:nvPr/>
        </p:nvSpPr>
        <p:spPr>
          <a:xfrm>
            <a:off x="5607499" y="2608350"/>
            <a:ext cx="2042775" cy="501150"/>
          </a:xfrm>
          <a:prstGeom prst="flowChartAlternateProcess">
            <a:avLst/>
          </a:prstGeom>
          <a:solidFill>
            <a:srgbClr val="FE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sym typeface="Roboto Condensed"/>
              </a:rPr>
              <a:t>In-Memory Storage</a:t>
            </a:r>
            <a:endParaRPr sz="1800" dirty="0">
              <a:latin typeface="Red Hat Text" panose="020B0604020202020204" charset="0"/>
              <a:ea typeface="Red Hat Text" panose="020B0604020202020204" charset="0"/>
              <a:cs typeface="Red Hat Text" panose="020B0604020202020204" charset="0"/>
              <a:sym typeface="Roboto Condensed"/>
            </a:endParaRPr>
          </a:p>
        </p:txBody>
      </p:sp>
      <p:sp>
        <p:nvSpPr>
          <p:cNvPr id="1220" name="Google Shape;1220;g2c5296ff819_0_173"/>
          <p:cNvSpPr/>
          <p:nvPr/>
        </p:nvSpPr>
        <p:spPr>
          <a:xfrm>
            <a:off x="5607500" y="3272275"/>
            <a:ext cx="2020200" cy="443400"/>
          </a:xfrm>
          <a:prstGeom prst="flowChartAlternateProcess">
            <a:avLst/>
          </a:prstGeom>
          <a:solidFill>
            <a:srgbClr val="FE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ed Hat Text" panose="020B0604020202020204" charset="0"/>
                <a:ea typeface="Red Hat Text" panose="020B0604020202020204" charset="0"/>
                <a:cs typeface="Red Hat Text" panose="020B0604020202020204" charset="0"/>
                <a:sym typeface="Roboto Condensed"/>
              </a:rPr>
              <a:t>Persistence</a:t>
            </a:r>
            <a:endParaRPr sz="1800">
              <a:latin typeface="Red Hat Text" panose="020B0604020202020204" charset="0"/>
              <a:ea typeface="Red Hat Text" panose="020B0604020202020204" charset="0"/>
              <a:cs typeface="Red Hat Text" panose="020B0604020202020204" charset="0"/>
              <a:sym typeface="Roboto Condensed"/>
            </a:endParaRPr>
          </a:p>
        </p:txBody>
      </p:sp>
      <p:sp>
        <p:nvSpPr>
          <p:cNvPr id="1221" name="Google Shape;1221;g2c5296ff819_0_173"/>
          <p:cNvSpPr/>
          <p:nvPr/>
        </p:nvSpPr>
        <p:spPr>
          <a:xfrm>
            <a:off x="5607500" y="3878450"/>
            <a:ext cx="2020200" cy="443400"/>
          </a:xfrm>
          <a:prstGeom prst="flowChartAlternateProcess">
            <a:avLst/>
          </a:prstGeom>
          <a:solidFill>
            <a:srgbClr val="FECA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ed Hat Text" panose="020B0604020202020204" charset="0"/>
                <a:ea typeface="Red Hat Text" panose="020B0604020202020204" charset="0"/>
                <a:cs typeface="Red Hat Text" panose="020B0604020202020204" charset="0"/>
                <a:sym typeface="Roboto Condensed"/>
              </a:rPr>
              <a:t>Pub/Sub</a:t>
            </a:r>
            <a:endParaRPr sz="1800">
              <a:latin typeface="Red Hat Text" panose="020B0604020202020204" charset="0"/>
              <a:ea typeface="Red Hat Text" panose="020B0604020202020204" charset="0"/>
              <a:cs typeface="Red Hat Text" panose="020B0604020202020204" charset="0"/>
              <a:sym typeface="Roboto Condensed"/>
            </a:endParaRPr>
          </a:p>
        </p:txBody>
      </p:sp>
      <p:cxnSp>
        <p:nvCxnSpPr>
          <p:cNvPr id="1222" name="Google Shape;1222;g2c5296ff819_0_173"/>
          <p:cNvCxnSpPr>
            <a:stCxn id="1210" idx="3"/>
            <a:endCxn id="1217" idx="1"/>
          </p:cNvCxnSpPr>
          <p:nvPr/>
        </p:nvCxnSpPr>
        <p:spPr>
          <a:xfrm rot="10800000" flipH="1">
            <a:off x="4219225" y="1675500"/>
            <a:ext cx="1388400" cy="1212300"/>
          </a:xfrm>
          <a:prstGeom prst="straightConnector1">
            <a:avLst/>
          </a:prstGeom>
          <a:noFill/>
          <a:ln w="9525" cap="flat" cmpd="sng">
            <a:solidFill>
              <a:schemeClr val="dk2"/>
            </a:solidFill>
            <a:prstDash val="solid"/>
            <a:round/>
            <a:headEnd type="none" w="med" len="med"/>
            <a:tailEnd type="triangle" w="med" len="med"/>
          </a:ln>
        </p:spPr>
      </p:cxnSp>
      <p:cxnSp>
        <p:nvCxnSpPr>
          <p:cNvPr id="1223" name="Google Shape;1223;g2c5296ff819_0_173"/>
          <p:cNvCxnSpPr>
            <a:stCxn id="1210" idx="3"/>
            <a:endCxn id="1218" idx="1"/>
          </p:cNvCxnSpPr>
          <p:nvPr/>
        </p:nvCxnSpPr>
        <p:spPr>
          <a:xfrm rot="10800000" flipH="1">
            <a:off x="4219225" y="2281500"/>
            <a:ext cx="1388400" cy="606300"/>
          </a:xfrm>
          <a:prstGeom prst="straightConnector1">
            <a:avLst/>
          </a:prstGeom>
          <a:noFill/>
          <a:ln w="9525" cap="flat" cmpd="sng">
            <a:solidFill>
              <a:schemeClr val="dk2"/>
            </a:solidFill>
            <a:prstDash val="solid"/>
            <a:round/>
            <a:headEnd type="none" w="med" len="med"/>
            <a:tailEnd type="triangle" w="med" len="med"/>
          </a:ln>
        </p:spPr>
      </p:cxnSp>
      <p:cxnSp>
        <p:nvCxnSpPr>
          <p:cNvPr id="1224" name="Google Shape;1224;g2c5296ff819_0_173"/>
          <p:cNvCxnSpPr>
            <a:cxnSpLocks/>
            <a:stCxn id="1210" idx="3"/>
            <a:endCxn id="1219" idx="1"/>
          </p:cNvCxnSpPr>
          <p:nvPr/>
        </p:nvCxnSpPr>
        <p:spPr>
          <a:xfrm flipV="1">
            <a:off x="4219225" y="2858925"/>
            <a:ext cx="1388274" cy="28875"/>
          </a:xfrm>
          <a:prstGeom prst="straightConnector1">
            <a:avLst/>
          </a:prstGeom>
          <a:noFill/>
          <a:ln w="9525" cap="flat" cmpd="sng">
            <a:solidFill>
              <a:schemeClr val="dk2"/>
            </a:solidFill>
            <a:prstDash val="solid"/>
            <a:round/>
            <a:headEnd type="none" w="med" len="med"/>
            <a:tailEnd type="triangle" w="med" len="med"/>
          </a:ln>
        </p:spPr>
      </p:cxnSp>
      <p:cxnSp>
        <p:nvCxnSpPr>
          <p:cNvPr id="1225" name="Google Shape;1225;g2c5296ff819_0_173"/>
          <p:cNvCxnSpPr>
            <a:stCxn id="1210" idx="3"/>
            <a:endCxn id="1220" idx="1"/>
          </p:cNvCxnSpPr>
          <p:nvPr/>
        </p:nvCxnSpPr>
        <p:spPr>
          <a:xfrm>
            <a:off x="4219225" y="2887800"/>
            <a:ext cx="1388400" cy="606300"/>
          </a:xfrm>
          <a:prstGeom prst="straightConnector1">
            <a:avLst/>
          </a:prstGeom>
          <a:noFill/>
          <a:ln w="9525" cap="flat" cmpd="sng">
            <a:solidFill>
              <a:schemeClr val="dk2"/>
            </a:solidFill>
            <a:prstDash val="solid"/>
            <a:round/>
            <a:headEnd type="none" w="med" len="med"/>
            <a:tailEnd type="triangle" w="med" len="med"/>
          </a:ln>
        </p:spPr>
      </p:cxnSp>
      <p:cxnSp>
        <p:nvCxnSpPr>
          <p:cNvPr id="1226" name="Google Shape;1226;g2c5296ff819_0_173"/>
          <p:cNvCxnSpPr>
            <a:stCxn id="1210" idx="3"/>
            <a:endCxn id="1221" idx="1"/>
          </p:cNvCxnSpPr>
          <p:nvPr/>
        </p:nvCxnSpPr>
        <p:spPr>
          <a:xfrm>
            <a:off x="4219225" y="2887800"/>
            <a:ext cx="1388400" cy="1212300"/>
          </a:xfrm>
          <a:prstGeom prst="straightConnector1">
            <a:avLst/>
          </a:prstGeom>
          <a:noFill/>
          <a:ln w="9525" cap="flat" cmpd="sng">
            <a:solidFill>
              <a:schemeClr val="dk2"/>
            </a:solidFill>
            <a:prstDash val="solid"/>
            <a:round/>
            <a:headEnd type="none" w="med" len="med"/>
            <a:tailEnd type="triangle" w="med" len="med"/>
          </a:ln>
        </p:spPr>
      </p:cxnSp>
      <p:sp>
        <p:nvSpPr>
          <p:cNvPr id="2" name="Slide Number Placeholder 1">
            <a:extLst>
              <a:ext uri="{FF2B5EF4-FFF2-40B4-BE49-F238E27FC236}">
                <a16:creationId xmlns:a16="http://schemas.microsoft.com/office/drawing/2014/main" id="{41B0721C-19E7-A3DC-585B-59148E17CDB4}"/>
              </a:ext>
            </a:extLst>
          </p:cNvPr>
          <p:cNvSpPr>
            <a:spLocks noGrp="1"/>
          </p:cNvSpPr>
          <p:nvPr>
            <p:ph type="sldNum" sz="quarter" idx="10"/>
          </p:nvPr>
        </p:nvSpPr>
        <p:spPr/>
        <p:txBody>
          <a:bodyPr/>
          <a:lstStyle/>
          <a:p>
            <a:fld id="{C514D4F2-DA1E-44DF-8B4B-CC69765DAFF4}" type="slidenum">
              <a:rPr lang="en-US" smtClean="0"/>
              <a:pPr/>
              <a:t>11</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17"/>
                                        </p:tgtEl>
                                        <p:attrNameLst>
                                          <p:attrName>style.visibility</p:attrName>
                                        </p:attrNameLst>
                                      </p:cBhvr>
                                      <p:to>
                                        <p:strVal val="visible"/>
                                      </p:to>
                                    </p:set>
                                    <p:animEffect transition="in" filter="wipe(down)">
                                      <p:cBhvr>
                                        <p:cTn id="7" dur="1500"/>
                                        <p:tgtEl>
                                          <p:spTgt spid="12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18"/>
                                        </p:tgtEl>
                                        <p:attrNameLst>
                                          <p:attrName>style.visibility</p:attrName>
                                        </p:attrNameLst>
                                      </p:cBhvr>
                                      <p:to>
                                        <p:strVal val="visible"/>
                                      </p:to>
                                    </p:set>
                                    <p:animEffect transition="in" filter="wipe(down)">
                                      <p:cBhvr>
                                        <p:cTn id="10" dur="1500"/>
                                        <p:tgtEl>
                                          <p:spTgt spid="12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19"/>
                                        </p:tgtEl>
                                        <p:attrNameLst>
                                          <p:attrName>style.visibility</p:attrName>
                                        </p:attrNameLst>
                                      </p:cBhvr>
                                      <p:to>
                                        <p:strVal val="visible"/>
                                      </p:to>
                                    </p:set>
                                    <p:animEffect transition="in" filter="wipe(down)">
                                      <p:cBhvr>
                                        <p:cTn id="13" dur="1500"/>
                                        <p:tgtEl>
                                          <p:spTgt spid="12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20"/>
                                        </p:tgtEl>
                                        <p:attrNameLst>
                                          <p:attrName>style.visibility</p:attrName>
                                        </p:attrNameLst>
                                      </p:cBhvr>
                                      <p:to>
                                        <p:strVal val="visible"/>
                                      </p:to>
                                    </p:set>
                                    <p:animEffect transition="in" filter="wipe(down)">
                                      <p:cBhvr>
                                        <p:cTn id="16" dur="1500"/>
                                        <p:tgtEl>
                                          <p:spTgt spid="12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21"/>
                                        </p:tgtEl>
                                        <p:attrNameLst>
                                          <p:attrName>style.visibility</p:attrName>
                                        </p:attrNameLst>
                                      </p:cBhvr>
                                      <p:to>
                                        <p:strVal val="visible"/>
                                      </p:to>
                                    </p:set>
                                    <p:animEffect transition="in" filter="wipe(down)">
                                      <p:cBhvr>
                                        <p:cTn id="19" dur="1500"/>
                                        <p:tgtEl>
                                          <p:spTgt spid="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 grpId="0" animBg="1"/>
      <p:bldP spid="1218" grpId="0" animBg="1"/>
      <p:bldP spid="1219" grpId="0" animBg="1"/>
      <p:bldP spid="1220" grpId="0" animBg="1"/>
      <p:bldP spid="12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g2c5296ff819_0_213"/>
          <p:cNvSpPr txBox="1">
            <a:spLocks noGrp="1"/>
          </p:cNvSpPr>
          <p:nvPr>
            <p:ph type="title"/>
          </p:nvPr>
        </p:nvSpPr>
        <p:spPr>
          <a:xfrm>
            <a:off x="189850" y="3100297"/>
            <a:ext cx="56214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Key-Value Store</a:t>
            </a:r>
            <a:endParaRPr/>
          </a:p>
        </p:txBody>
      </p:sp>
      <p:sp>
        <p:nvSpPr>
          <p:cNvPr id="1240" name="Google Shape;1240;g2c5296ff819_0_213"/>
          <p:cNvSpPr txBox="1">
            <a:spLocks noGrp="1"/>
          </p:cNvSpPr>
          <p:nvPr>
            <p:ph type="subTitle" idx="1"/>
          </p:nvPr>
        </p:nvSpPr>
        <p:spPr>
          <a:xfrm>
            <a:off x="189850" y="1511300"/>
            <a:ext cx="56196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rPr>
              <a:t> Redis stores all data in Key-Value pairs, consisting of a unique string (key) and a corresponding value.</a:t>
            </a:r>
            <a:endParaRPr sz="1800" dirty="0">
              <a:latin typeface="Red Hat Text" panose="020B0604020202020204" charset="0"/>
              <a:ea typeface="Red Hat Text" panose="020B0604020202020204" charset="0"/>
              <a:cs typeface="Red Hat Text" panose="020B0604020202020204" charset="0"/>
            </a:endParaRPr>
          </a:p>
        </p:txBody>
      </p:sp>
      <p:pic>
        <p:nvPicPr>
          <p:cNvPr id="1241" name="Google Shape;1241;g2c5296ff819_0_213"/>
          <p:cNvPicPr preferRelativeResize="0"/>
          <p:nvPr/>
        </p:nvPicPr>
        <p:blipFill>
          <a:blip r:embed="rId3">
            <a:alphaModFix/>
          </a:blip>
          <a:stretch>
            <a:fillRect/>
          </a:stretch>
        </p:blipFill>
        <p:spPr>
          <a:xfrm>
            <a:off x="5961150" y="1283725"/>
            <a:ext cx="2857500" cy="1933575"/>
          </a:xfrm>
          <a:prstGeom prst="rect">
            <a:avLst/>
          </a:prstGeom>
          <a:noFill/>
          <a:ln>
            <a:noFill/>
          </a:ln>
        </p:spPr>
      </p:pic>
      <p:sp>
        <p:nvSpPr>
          <p:cNvPr id="1242" name="Google Shape;1242;g2c5296ff819_0_213"/>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1243" name="Google Shape;1243;g2c5296ff819_0_213"/>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COMPONENTS FUNCTIONS</a:t>
            </a:r>
            <a:endParaRPr sz="2000"/>
          </a:p>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3" name="Slide Number Placeholder 2">
            <a:extLst>
              <a:ext uri="{FF2B5EF4-FFF2-40B4-BE49-F238E27FC236}">
                <a16:creationId xmlns:a16="http://schemas.microsoft.com/office/drawing/2014/main" id="{80E49DAF-FF11-5935-CF4B-3C59752E5A83}"/>
              </a:ext>
            </a:extLst>
          </p:cNvPr>
          <p:cNvSpPr>
            <a:spLocks noGrp="1"/>
          </p:cNvSpPr>
          <p:nvPr>
            <p:ph type="sldNum" sz="quarter" idx="4"/>
          </p:nvPr>
        </p:nvSpPr>
        <p:spPr/>
        <p:txBody>
          <a:bodyPr/>
          <a:lstStyle/>
          <a:p>
            <a:fld id="{C514D4F2-DA1E-44DF-8B4B-CC69765DAFF4}" type="slidenum">
              <a:rPr lang="en-US" smtClean="0"/>
              <a:pPr/>
              <a:t>12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2c5296ff819_0_225"/>
          <p:cNvSpPr txBox="1">
            <a:spLocks noGrp="1"/>
          </p:cNvSpPr>
          <p:nvPr>
            <p:ph type="title"/>
          </p:nvPr>
        </p:nvSpPr>
        <p:spPr>
          <a:xfrm>
            <a:off x="189850" y="3100297"/>
            <a:ext cx="56214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Structures</a:t>
            </a:r>
            <a:endParaRPr/>
          </a:p>
        </p:txBody>
      </p:sp>
      <p:sp>
        <p:nvSpPr>
          <p:cNvPr id="1250" name="Google Shape;1250;g2c5296ff819_0_225"/>
          <p:cNvSpPr txBox="1">
            <a:spLocks noGrp="1"/>
          </p:cNvSpPr>
          <p:nvPr>
            <p:ph type="subTitle" idx="1"/>
          </p:nvPr>
        </p:nvSpPr>
        <p:spPr>
          <a:xfrm>
            <a:off x="189850" y="1511300"/>
            <a:ext cx="56196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rPr>
              <a:t>Strings, lists, sets, sorted sets, hashes, bitmaps, and hyperloglogs.</a:t>
            </a:r>
            <a:endParaRPr sz="1800" dirty="0">
              <a:latin typeface="Red Hat Text" panose="020B0604020202020204" charset="0"/>
              <a:ea typeface="Red Hat Text" panose="020B0604020202020204" charset="0"/>
              <a:cs typeface="Red Hat Text" panose="020B0604020202020204" charset="0"/>
            </a:endParaRPr>
          </a:p>
        </p:txBody>
      </p:sp>
      <p:pic>
        <p:nvPicPr>
          <p:cNvPr id="1251" name="Google Shape;1251;g2c5296ff819_0_225"/>
          <p:cNvPicPr preferRelativeResize="0"/>
          <p:nvPr/>
        </p:nvPicPr>
        <p:blipFill>
          <a:blip r:embed="rId3">
            <a:alphaModFix/>
          </a:blip>
          <a:stretch>
            <a:fillRect/>
          </a:stretch>
        </p:blipFill>
        <p:spPr>
          <a:xfrm>
            <a:off x="5809450" y="1212275"/>
            <a:ext cx="2416874" cy="3167349"/>
          </a:xfrm>
          <a:prstGeom prst="rect">
            <a:avLst/>
          </a:prstGeom>
          <a:noFill/>
          <a:ln>
            <a:noFill/>
          </a:ln>
        </p:spPr>
      </p:pic>
      <p:sp>
        <p:nvSpPr>
          <p:cNvPr id="1252" name="Google Shape;1252;g2c5296ff819_0_225"/>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COMPONENTS FUNCTIONS</a:t>
            </a:r>
            <a:endParaRPr sz="2000"/>
          </a:p>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3" name="Slide Number Placeholder 2">
            <a:extLst>
              <a:ext uri="{FF2B5EF4-FFF2-40B4-BE49-F238E27FC236}">
                <a16:creationId xmlns:a16="http://schemas.microsoft.com/office/drawing/2014/main" id="{E5A3B6B6-BBBB-E781-0212-6343F9807129}"/>
              </a:ext>
            </a:extLst>
          </p:cNvPr>
          <p:cNvSpPr>
            <a:spLocks noGrp="1"/>
          </p:cNvSpPr>
          <p:nvPr>
            <p:ph type="sldNum" sz="quarter" idx="4"/>
          </p:nvPr>
        </p:nvSpPr>
        <p:spPr/>
        <p:txBody>
          <a:bodyPr/>
          <a:lstStyle/>
          <a:p>
            <a:fld id="{C514D4F2-DA1E-44DF-8B4B-CC69765DAFF4}" type="slidenum">
              <a:rPr lang="en-US" smtClean="0"/>
              <a:pPr/>
              <a:t>13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c5296ff819_0_235"/>
          <p:cNvSpPr txBox="1">
            <a:spLocks noGrp="1"/>
          </p:cNvSpPr>
          <p:nvPr>
            <p:ph type="title"/>
          </p:nvPr>
        </p:nvSpPr>
        <p:spPr>
          <a:xfrm>
            <a:off x="1492625" y="2719497"/>
            <a:ext cx="56214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In-Memory Storage</a:t>
            </a:r>
            <a:endParaRPr/>
          </a:p>
        </p:txBody>
      </p:sp>
      <p:sp>
        <p:nvSpPr>
          <p:cNvPr id="1232" name="Google Shape;1232;g2c5296ff819_0_235"/>
          <p:cNvSpPr txBox="1">
            <a:spLocks noGrp="1"/>
          </p:cNvSpPr>
          <p:nvPr>
            <p:ph type="subTitle" idx="1"/>
          </p:nvPr>
        </p:nvSpPr>
        <p:spPr>
          <a:xfrm>
            <a:off x="1598750" y="1241100"/>
            <a:ext cx="56196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rPr>
              <a:t>All the data is modified or read from the main computer memory, making Redis extremely fast</a:t>
            </a:r>
            <a:endParaRPr sz="1800" dirty="0">
              <a:latin typeface="Red Hat Text" panose="020B0604020202020204" charset="0"/>
              <a:ea typeface="Red Hat Text" panose="020B0604020202020204" charset="0"/>
              <a:cs typeface="Red Hat Text" panose="020B0604020202020204" charset="0"/>
            </a:endParaRPr>
          </a:p>
        </p:txBody>
      </p:sp>
      <p:sp>
        <p:nvSpPr>
          <p:cNvPr id="1233" name="Google Shape;1233;g2c5296ff819_0_235"/>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2400"/>
              <a:buFont typeface="Arial"/>
              <a:buNone/>
            </a:pPr>
            <a:r>
              <a:rPr lang="en" sz="2000" dirty="0"/>
              <a:t>COMPONENTS FUNCTIONS</a:t>
            </a:r>
            <a:endParaRPr sz="2000" dirty="0"/>
          </a:p>
          <a:p>
            <a:pPr marL="0" lvl="0" indent="0" algn="ctr" rtl="0">
              <a:spcBef>
                <a:spcPts val="0"/>
              </a:spcBef>
              <a:spcAft>
                <a:spcPts val="0"/>
              </a:spcAft>
              <a:buNone/>
            </a:pPr>
            <a:endParaRPr dirty="0"/>
          </a:p>
          <a:p>
            <a:pPr marL="0" lvl="0" indent="0" algn="ctr" rtl="0">
              <a:lnSpc>
                <a:spcPct val="100000"/>
              </a:lnSpc>
              <a:spcBef>
                <a:spcPts val="0"/>
              </a:spcBef>
              <a:spcAft>
                <a:spcPts val="0"/>
              </a:spcAft>
              <a:buSzPts val="3800"/>
              <a:buNone/>
            </a:pPr>
            <a:endParaRPr dirty="0"/>
          </a:p>
        </p:txBody>
      </p:sp>
      <p:sp>
        <p:nvSpPr>
          <p:cNvPr id="3" name="Slide Number Placeholder 2">
            <a:extLst>
              <a:ext uri="{FF2B5EF4-FFF2-40B4-BE49-F238E27FC236}">
                <a16:creationId xmlns:a16="http://schemas.microsoft.com/office/drawing/2014/main" id="{4FAFC6D4-3E58-E840-53F5-3C01F2EA6622}"/>
              </a:ext>
            </a:extLst>
          </p:cNvPr>
          <p:cNvSpPr>
            <a:spLocks noGrp="1"/>
          </p:cNvSpPr>
          <p:nvPr>
            <p:ph type="sldNum" sz="quarter" idx="4"/>
          </p:nvPr>
        </p:nvSpPr>
        <p:spPr/>
        <p:txBody>
          <a:bodyPr/>
          <a:lstStyle/>
          <a:p>
            <a:fld id="{C514D4F2-DA1E-44DF-8B4B-CC69765DAFF4}" type="slidenum">
              <a:rPr lang="en-US" smtClean="0"/>
              <a:pPr/>
              <a:t>14</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c5296ff819_0_243"/>
          <p:cNvSpPr txBox="1">
            <a:spLocks noGrp="1"/>
          </p:cNvSpPr>
          <p:nvPr>
            <p:ph type="title"/>
          </p:nvPr>
        </p:nvSpPr>
        <p:spPr>
          <a:xfrm>
            <a:off x="189850" y="3100297"/>
            <a:ext cx="56214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Persistence</a:t>
            </a:r>
            <a:endParaRPr/>
          </a:p>
        </p:txBody>
      </p:sp>
      <p:sp>
        <p:nvSpPr>
          <p:cNvPr id="1259" name="Google Shape;1259;g2c5296ff819_0_243"/>
          <p:cNvSpPr txBox="1">
            <a:spLocks noGrp="1"/>
          </p:cNvSpPr>
          <p:nvPr>
            <p:ph type="subTitle" idx="1"/>
          </p:nvPr>
        </p:nvSpPr>
        <p:spPr>
          <a:xfrm>
            <a:off x="189850" y="1511300"/>
            <a:ext cx="5619600"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rPr>
              <a:t>Stores data both in RAM and on disk simultaneously for durability and backup purposes.</a:t>
            </a:r>
            <a:endParaRPr sz="1800" dirty="0">
              <a:latin typeface="Red Hat Text" panose="020B0604020202020204" charset="0"/>
              <a:ea typeface="Red Hat Text" panose="020B0604020202020204" charset="0"/>
              <a:cs typeface="Red Hat Text" panose="020B0604020202020204" charset="0"/>
            </a:endParaRPr>
          </a:p>
        </p:txBody>
      </p:sp>
      <p:pic>
        <p:nvPicPr>
          <p:cNvPr id="1260" name="Google Shape;1260;g2c5296ff819_0_243"/>
          <p:cNvPicPr preferRelativeResize="0"/>
          <p:nvPr/>
        </p:nvPicPr>
        <p:blipFill>
          <a:blip r:embed="rId3">
            <a:alphaModFix/>
          </a:blip>
          <a:stretch>
            <a:fillRect/>
          </a:stretch>
        </p:blipFill>
        <p:spPr>
          <a:xfrm>
            <a:off x="5811250" y="1120325"/>
            <a:ext cx="2726150" cy="3544000"/>
          </a:xfrm>
          <a:prstGeom prst="rect">
            <a:avLst/>
          </a:prstGeom>
          <a:noFill/>
          <a:ln>
            <a:noFill/>
          </a:ln>
        </p:spPr>
      </p:pic>
      <p:sp>
        <p:nvSpPr>
          <p:cNvPr id="1261" name="Google Shape;1261;g2c5296ff819_0_243"/>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COMPONENTS FUNCTIONS</a:t>
            </a:r>
            <a:endParaRPr sz="2000"/>
          </a:p>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3" name="Slide Number Placeholder 2">
            <a:extLst>
              <a:ext uri="{FF2B5EF4-FFF2-40B4-BE49-F238E27FC236}">
                <a16:creationId xmlns:a16="http://schemas.microsoft.com/office/drawing/2014/main" id="{E969C044-7366-FB33-CAC3-D615F457BB45}"/>
              </a:ext>
            </a:extLst>
          </p:cNvPr>
          <p:cNvSpPr>
            <a:spLocks noGrp="1"/>
          </p:cNvSpPr>
          <p:nvPr>
            <p:ph type="sldNum" sz="quarter" idx="4"/>
          </p:nvPr>
        </p:nvSpPr>
        <p:spPr/>
        <p:txBody>
          <a:bodyPr/>
          <a:lstStyle/>
          <a:p>
            <a:fld id="{C514D4F2-DA1E-44DF-8B4B-CC69765DAFF4}" type="slidenum">
              <a:rPr lang="en-US" smtClean="0"/>
              <a:pPr/>
              <a:t>15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g2c5296ff819_0_252"/>
          <p:cNvSpPr txBox="1">
            <a:spLocks noGrp="1"/>
          </p:cNvSpPr>
          <p:nvPr>
            <p:ph type="title"/>
          </p:nvPr>
        </p:nvSpPr>
        <p:spPr>
          <a:xfrm>
            <a:off x="189850" y="3100297"/>
            <a:ext cx="56214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Pub/Sub (Publish/Subscribe)</a:t>
            </a:r>
            <a:endParaRPr/>
          </a:p>
        </p:txBody>
      </p:sp>
      <p:sp>
        <p:nvSpPr>
          <p:cNvPr id="1268" name="Google Shape;1268;g2c5296ff819_0_252"/>
          <p:cNvSpPr txBox="1">
            <a:spLocks noGrp="1"/>
          </p:cNvSpPr>
          <p:nvPr>
            <p:ph type="subTitle" idx="1"/>
          </p:nvPr>
        </p:nvSpPr>
        <p:spPr>
          <a:xfrm>
            <a:off x="283300" y="1539697"/>
            <a:ext cx="5118725" cy="14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rPr>
              <a:t>Allows real-time communication through channels for subscribers.</a:t>
            </a:r>
            <a:endParaRPr sz="1800" dirty="0">
              <a:latin typeface="Red Hat Text" panose="020B0604020202020204" charset="0"/>
              <a:ea typeface="Red Hat Text" panose="020B0604020202020204" charset="0"/>
              <a:cs typeface="Red Hat Text" panose="020B0604020202020204" charset="0"/>
            </a:endParaRPr>
          </a:p>
        </p:txBody>
      </p:sp>
      <p:pic>
        <p:nvPicPr>
          <p:cNvPr id="1269" name="Google Shape;1269;g2c5296ff819_0_252"/>
          <p:cNvPicPr preferRelativeResize="0"/>
          <p:nvPr/>
        </p:nvPicPr>
        <p:blipFill>
          <a:blip r:embed="rId3">
            <a:alphaModFix/>
          </a:blip>
          <a:stretch>
            <a:fillRect/>
          </a:stretch>
        </p:blipFill>
        <p:spPr>
          <a:xfrm>
            <a:off x="5495475" y="1607175"/>
            <a:ext cx="3479835" cy="2025025"/>
          </a:xfrm>
          <a:prstGeom prst="rect">
            <a:avLst/>
          </a:prstGeom>
          <a:noFill/>
          <a:ln>
            <a:noFill/>
          </a:ln>
        </p:spPr>
      </p:pic>
      <p:sp>
        <p:nvSpPr>
          <p:cNvPr id="1270" name="Google Shape;1270;g2c5296ff819_0_252"/>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t>COMPONENTS FUNCTIONS</a:t>
            </a:r>
            <a:endParaRPr sz="2000"/>
          </a:p>
          <a:p>
            <a:pPr marL="0" lvl="0" indent="0" algn="ctr" rtl="0">
              <a:spcBef>
                <a:spcPts val="0"/>
              </a:spcBef>
              <a:spcAft>
                <a:spcPts val="0"/>
              </a:spcAft>
              <a:buNone/>
            </a:pPr>
            <a:endParaRPr/>
          </a:p>
          <a:p>
            <a:pPr marL="0" lvl="0" indent="0" algn="ctr" rtl="0">
              <a:lnSpc>
                <a:spcPct val="100000"/>
              </a:lnSpc>
              <a:spcBef>
                <a:spcPts val="0"/>
              </a:spcBef>
              <a:spcAft>
                <a:spcPts val="0"/>
              </a:spcAft>
              <a:buSzPts val="3800"/>
              <a:buNone/>
            </a:pPr>
            <a:endParaRPr/>
          </a:p>
        </p:txBody>
      </p:sp>
      <p:sp>
        <p:nvSpPr>
          <p:cNvPr id="3" name="Slide Number Placeholder 2">
            <a:extLst>
              <a:ext uri="{FF2B5EF4-FFF2-40B4-BE49-F238E27FC236}">
                <a16:creationId xmlns:a16="http://schemas.microsoft.com/office/drawing/2014/main" id="{89314C0B-0C9F-852E-9A5B-10547F9ACA2D}"/>
              </a:ext>
            </a:extLst>
          </p:cNvPr>
          <p:cNvSpPr>
            <a:spLocks noGrp="1"/>
          </p:cNvSpPr>
          <p:nvPr>
            <p:ph type="sldNum" sz="quarter" idx="4"/>
          </p:nvPr>
        </p:nvSpPr>
        <p:spPr/>
        <p:txBody>
          <a:bodyPr/>
          <a:lstStyle/>
          <a:p>
            <a:fld id="{C514D4F2-DA1E-44DF-8B4B-CC69765DAFF4}" type="slidenum">
              <a:rPr lang="en-US" smtClean="0"/>
              <a:pPr/>
              <a:t>16</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g2c5296ff819_1_1"/>
          <p:cNvSpPr txBox="1">
            <a:spLocks noGrp="1"/>
          </p:cNvSpPr>
          <p:nvPr>
            <p:ph type="title" idx="2"/>
          </p:nvPr>
        </p:nvSpPr>
        <p:spPr>
          <a:xfrm>
            <a:off x="2056074" y="2021675"/>
            <a:ext cx="34671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dk1"/>
                </a:solidFill>
              </a:rPr>
              <a:t>03</a:t>
            </a:r>
            <a:endParaRPr>
              <a:solidFill>
                <a:schemeClr val="dk1"/>
              </a:solidFill>
            </a:endParaRPr>
          </a:p>
          <a:p>
            <a:pPr marL="0" lvl="0" indent="0" algn="r" rtl="0">
              <a:lnSpc>
                <a:spcPct val="100000"/>
              </a:lnSpc>
              <a:spcBef>
                <a:spcPts val="0"/>
              </a:spcBef>
              <a:spcAft>
                <a:spcPts val="0"/>
              </a:spcAft>
              <a:buSzPts val="6000"/>
              <a:buNone/>
            </a:pPr>
            <a:r>
              <a:rPr lang="en">
                <a:solidFill>
                  <a:schemeClr val="dk1"/>
                </a:solidFill>
              </a:rPr>
              <a:t>DEMO</a:t>
            </a:r>
            <a:endParaRPr>
              <a:solidFill>
                <a:schemeClr val="dk1"/>
              </a:solidFill>
            </a:endParaRPr>
          </a:p>
        </p:txBody>
      </p:sp>
      <p:grpSp>
        <p:nvGrpSpPr>
          <p:cNvPr id="1313" name="Google Shape;1313;g2c5296ff819_1_1"/>
          <p:cNvGrpSpPr/>
          <p:nvPr/>
        </p:nvGrpSpPr>
        <p:grpSpPr>
          <a:xfrm rot="5400000">
            <a:off x="959343" y="975971"/>
            <a:ext cx="1168925" cy="284175"/>
            <a:chOff x="6017825" y="3809000"/>
            <a:chExt cx="1168925" cy="284175"/>
          </a:xfrm>
        </p:grpSpPr>
        <p:sp>
          <p:nvSpPr>
            <p:cNvPr id="1314" name="Google Shape;1314;g2c5296ff819_1_1"/>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g2c5296ff819_1_1"/>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g2c5296ff819_1_1"/>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g2c5296ff819_1_1"/>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g2c5296ff819_1_1"/>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g2c5296ff819_1_1"/>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g2c5296ff819_1_1"/>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g2c5296ff819_1_1"/>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g2c5296ff819_1_1"/>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g2c5296ff819_1_1"/>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g2c5296ff819_1_1"/>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2c5296ff819_1_1"/>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g2c5296ff819_1_1"/>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2c5296ff819_1_1"/>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g2c5296ff819_1_1"/>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2c5296ff819_1_1"/>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2c5296ff819_1_1"/>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g2c5296ff819_1_1"/>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g2c5296ff819_1_27"/>
          <p:cNvSpPr txBox="1">
            <a:spLocks noGrp="1"/>
          </p:cNvSpPr>
          <p:nvPr>
            <p:ph type="subTitle" idx="4"/>
          </p:nvPr>
        </p:nvSpPr>
        <p:spPr>
          <a:xfrm>
            <a:off x="2224021" y="1706295"/>
            <a:ext cx="1106400" cy="55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	SET UP</a:t>
            </a:r>
            <a:endParaRPr/>
          </a:p>
        </p:txBody>
      </p:sp>
      <p:sp>
        <p:nvSpPr>
          <p:cNvPr id="1339" name="Google Shape;1339;g2c5296ff819_1_27"/>
          <p:cNvSpPr/>
          <p:nvPr/>
        </p:nvSpPr>
        <p:spPr>
          <a:xfrm>
            <a:off x="1474250" y="151394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0" name="Google Shape;1340;g2c5296ff819_1_27"/>
          <p:cNvGrpSpPr/>
          <p:nvPr/>
        </p:nvGrpSpPr>
        <p:grpSpPr>
          <a:xfrm>
            <a:off x="1697796" y="1629739"/>
            <a:ext cx="185109" cy="355406"/>
            <a:chOff x="4969421" y="2902852"/>
            <a:chExt cx="185109" cy="355406"/>
          </a:xfrm>
        </p:grpSpPr>
        <p:sp>
          <p:nvSpPr>
            <p:cNvPr id="1341" name="Google Shape;1341;g2c5296ff819_1_27"/>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c5296ff819_1_27"/>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g2c5296ff819_1_27"/>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g2c5296ff819_1_27"/>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2c5296ff819_1_27"/>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2c5296ff819_1_27"/>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7" name="Google Shape;1347;g2c5296ff819_1_27"/>
          <p:cNvSpPr txBox="1">
            <a:spLocks noGrp="1"/>
          </p:cNvSpPr>
          <p:nvPr>
            <p:ph type="subTitle" idx="4"/>
          </p:nvPr>
        </p:nvSpPr>
        <p:spPr>
          <a:xfrm>
            <a:off x="2234188" y="2539875"/>
            <a:ext cx="2846700" cy="11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DEMO </a:t>
            </a:r>
            <a:r>
              <a:rPr lang="en" b="0"/>
              <a:t>LEADERBOARD</a:t>
            </a:r>
            <a:endParaRPr b="0"/>
          </a:p>
        </p:txBody>
      </p:sp>
      <p:sp>
        <p:nvSpPr>
          <p:cNvPr id="1348" name="Google Shape;1348;g2c5296ff819_1_27"/>
          <p:cNvSpPr/>
          <p:nvPr/>
        </p:nvSpPr>
        <p:spPr>
          <a:xfrm>
            <a:off x="1474250" y="301219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9" name="Google Shape;1349;g2c5296ff819_1_27"/>
          <p:cNvGrpSpPr/>
          <p:nvPr/>
        </p:nvGrpSpPr>
        <p:grpSpPr>
          <a:xfrm>
            <a:off x="1697796" y="3127989"/>
            <a:ext cx="185109" cy="355406"/>
            <a:chOff x="4969421" y="2902852"/>
            <a:chExt cx="185109" cy="355406"/>
          </a:xfrm>
        </p:grpSpPr>
        <p:sp>
          <p:nvSpPr>
            <p:cNvPr id="1350" name="Google Shape;1350;g2c5296ff819_1_27"/>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g2c5296ff819_1_27"/>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g2c5296ff819_1_27"/>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g2c5296ff819_1_27"/>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g2c5296ff819_1_27"/>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g2c5296ff819_1_27"/>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6" name="Google Shape;1356;g2c5296ff819_1_27"/>
          <p:cNvSpPr txBox="1">
            <a:spLocks noGrp="1"/>
          </p:cNvSpPr>
          <p:nvPr>
            <p:ph type="subTitle" idx="4"/>
          </p:nvPr>
        </p:nvSpPr>
        <p:spPr>
          <a:xfrm>
            <a:off x="6138000" y="1469512"/>
            <a:ext cx="2175300" cy="76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REDIS</a:t>
            </a:r>
            <a:endParaRPr/>
          </a:p>
          <a:p>
            <a:pPr marL="0" lvl="0" indent="0" algn="l" rtl="0">
              <a:lnSpc>
                <a:spcPct val="100000"/>
              </a:lnSpc>
              <a:spcBef>
                <a:spcPts val="0"/>
              </a:spcBef>
              <a:spcAft>
                <a:spcPts val="0"/>
              </a:spcAft>
              <a:buSzPts val="2400"/>
              <a:buNone/>
            </a:pPr>
            <a:r>
              <a:rPr lang="en"/>
              <a:t>COMMANDS</a:t>
            </a:r>
            <a:endParaRPr/>
          </a:p>
        </p:txBody>
      </p:sp>
      <p:sp>
        <p:nvSpPr>
          <p:cNvPr id="1357" name="Google Shape;1357;g2c5296ff819_1_27"/>
          <p:cNvSpPr/>
          <p:nvPr/>
        </p:nvSpPr>
        <p:spPr>
          <a:xfrm>
            <a:off x="5432200" y="1461785"/>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8" name="Google Shape;1358;g2c5296ff819_1_27"/>
          <p:cNvGrpSpPr/>
          <p:nvPr/>
        </p:nvGrpSpPr>
        <p:grpSpPr>
          <a:xfrm>
            <a:off x="5655746" y="1577577"/>
            <a:ext cx="185109" cy="355406"/>
            <a:chOff x="4969421" y="2902852"/>
            <a:chExt cx="185109" cy="355406"/>
          </a:xfrm>
        </p:grpSpPr>
        <p:sp>
          <p:nvSpPr>
            <p:cNvPr id="1359" name="Google Shape;1359;g2c5296ff819_1_27"/>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g2c5296ff819_1_27"/>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g2c5296ff819_1_27"/>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c5296ff819_1_27"/>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g2c5296ff819_1_27"/>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g2c5296ff819_1_27"/>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5" name="Google Shape;1365;g2c5296ff819_1_27"/>
          <p:cNvSpPr txBox="1">
            <a:spLocks noGrp="1"/>
          </p:cNvSpPr>
          <p:nvPr>
            <p:ph type="subTitle" idx="4"/>
          </p:nvPr>
        </p:nvSpPr>
        <p:spPr>
          <a:xfrm>
            <a:off x="6192138" y="2487713"/>
            <a:ext cx="2846700" cy="11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DEMO </a:t>
            </a:r>
            <a:endParaRPr/>
          </a:p>
          <a:p>
            <a:pPr marL="0" lvl="0" indent="0" algn="l" rtl="0">
              <a:lnSpc>
                <a:spcPct val="100000"/>
              </a:lnSpc>
              <a:spcBef>
                <a:spcPts val="0"/>
              </a:spcBef>
              <a:spcAft>
                <a:spcPts val="0"/>
              </a:spcAft>
              <a:buSzPts val="2400"/>
              <a:buNone/>
            </a:pPr>
            <a:r>
              <a:rPr lang="en" b="0"/>
              <a:t>APP CHAT</a:t>
            </a:r>
            <a:endParaRPr b="0"/>
          </a:p>
        </p:txBody>
      </p:sp>
      <p:sp>
        <p:nvSpPr>
          <p:cNvPr id="1366" name="Google Shape;1366;g2c5296ff819_1_27"/>
          <p:cNvSpPr/>
          <p:nvPr/>
        </p:nvSpPr>
        <p:spPr>
          <a:xfrm>
            <a:off x="5432200" y="2960035"/>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7" name="Google Shape;1367;g2c5296ff819_1_27"/>
          <p:cNvGrpSpPr/>
          <p:nvPr/>
        </p:nvGrpSpPr>
        <p:grpSpPr>
          <a:xfrm>
            <a:off x="5655746" y="3075827"/>
            <a:ext cx="185109" cy="355406"/>
            <a:chOff x="4969421" y="2902852"/>
            <a:chExt cx="185109" cy="355406"/>
          </a:xfrm>
        </p:grpSpPr>
        <p:sp>
          <p:nvSpPr>
            <p:cNvPr id="1368" name="Google Shape;1368;g2c5296ff819_1_27"/>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g2c5296ff819_1_27"/>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g2c5296ff819_1_27"/>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g2c5296ff819_1_27"/>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g2c5296ff819_1_27"/>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g2c5296ff819_1_27"/>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4" name="Google Shape;1374;g2c5296ff819_1_27"/>
          <p:cNvSpPr txBox="1">
            <a:spLocks noGrp="1"/>
          </p:cNvSpPr>
          <p:nvPr>
            <p:ph type="title" idx="4294967295"/>
          </p:nvPr>
        </p:nvSpPr>
        <p:spPr>
          <a:xfrm>
            <a:off x="3340500" y="483350"/>
            <a:ext cx="2463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dk1"/>
                </a:solidFill>
              </a:rPr>
              <a:t>03</a:t>
            </a:r>
            <a:r>
              <a:rPr lang="en"/>
              <a:t> </a:t>
            </a:r>
            <a:r>
              <a:rPr lang="en">
                <a:solidFill>
                  <a:schemeClr val="dk1"/>
                </a:solidFill>
              </a:rPr>
              <a:t>DEMO</a:t>
            </a:r>
            <a:endParaRPr>
              <a:solidFill>
                <a:schemeClr val="dk1"/>
              </a:solidFill>
            </a:endParaRPr>
          </a:p>
        </p:txBody>
      </p:sp>
      <p:sp>
        <p:nvSpPr>
          <p:cNvPr id="3" name="Slide Number Placeholder 2">
            <a:extLst>
              <a:ext uri="{FF2B5EF4-FFF2-40B4-BE49-F238E27FC236}">
                <a16:creationId xmlns:a16="http://schemas.microsoft.com/office/drawing/2014/main" id="{717FE5B6-5441-A190-7271-23F765C427BC}"/>
              </a:ext>
            </a:extLst>
          </p:cNvPr>
          <p:cNvSpPr>
            <a:spLocks noGrp="1"/>
          </p:cNvSpPr>
          <p:nvPr>
            <p:ph type="sldNum" sz="quarter" idx="10"/>
          </p:nvPr>
        </p:nvSpPr>
        <p:spPr/>
        <p:txBody>
          <a:bodyPr/>
          <a:lstStyle/>
          <a:p>
            <a:fld id="{C514D4F2-DA1E-44DF-8B4B-CC69765DAFF4}" type="slidenum">
              <a:rPr lang="en-US" smtClean="0"/>
              <a:pPr/>
              <a:t>18</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g2c5296ff819_1_67"/>
          <p:cNvSpPr txBox="1">
            <a:spLocks noGrp="1"/>
          </p:cNvSpPr>
          <p:nvPr>
            <p:ph type="subTitle" idx="5"/>
          </p:nvPr>
        </p:nvSpPr>
        <p:spPr>
          <a:xfrm>
            <a:off x="648625" y="1461438"/>
            <a:ext cx="7923900" cy="582900"/>
          </a:xfrm>
          <a:prstGeom prst="rect">
            <a:avLst/>
          </a:prstGeom>
          <a:noFill/>
          <a:ln>
            <a:noFill/>
          </a:ln>
        </p:spPr>
        <p:txBody>
          <a:bodyPr spcFirstLastPara="1" wrap="square" lIns="91425" tIns="91425" rIns="91425" bIns="91425" anchor="b" anchorCtr="0">
            <a:noAutofit/>
          </a:bodyPr>
          <a:lstStyle/>
          <a:p>
            <a:pPr marL="457200" lvl="0" indent="-342900" algn="l" rtl="0">
              <a:lnSpc>
                <a:spcPct val="100000"/>
              </a:lnSpc>
              <a:spcBef>
                <a:spcPts val="0"/>
              </a:spcBef>
              <a:spcAft>
                <a:spcPts val="0"/>
              </a:spcAft>
              <a:buSzPts val="1800"/>
              <a:buChar char="●"/>
            </a:pPr>
            <a:r>
              <a:rPr lang="en" sz="1800" b="0"/>
              <a:t>STEP 1 : Access URL: </a:t>
            </a:r>
            <a:r>
              <a:rPr lang="en" sz="1800" b="0" u="sng">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https://github.com/tporadowski/redis/releases</a:t>
            </a:r>
            <a:endParaRPr sz="1800" b="0"/>
          </a:p>
        </p:txBody>
      </p:sp>
      <p:sp>
        <p:nvSpPr>
          <p:cNvPr id="1380" name="Google Shape;1380;g2c5296ff819_1_67"/>
          <p:cNvSpPr txBox="1">
            <a:spLocks noGrp="1"/>
          </p:cNvSpPr>
          <p:nvPr>
            <p:ph type="title"/>
          </p:nvPr>
        </p:nvSpPr>
        <p:spPr>
          <a:xfrm>
            <a:off x="435025" y="577889"/>
            <a:ext cx="8137500" cy="6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SET UP</a:t>
            </a:r>
            <a:endParaRPr/>
          </a:p>
        </p:txBody>
      </p:sp>
      <p:sp>
        <p:nvSpPr>
          <p:cNvPr id="1382" name="Google Shape;1382;g2c5296ff819_1_67"/>
          <p:cNvSpPr txBox="1"/>
          <p:nvPr/>
        </p:nvSpPr>
        <p:spPr>
          <a:xfrm>
            <a:off x="648625" y="2044240"/>
            <a:ext cx="5447400" cy="582900"/>
          </a:xfrm>
          <a:prstGeom prst="rect">
            <a:avLst/>
          </a:prstGeom>
          <a:noFill/>
          <a:ln>
            <a:noFill/>
          </a:ln>
        </p:spPr>
        <p:txBody>
          <a:bodyPr spcFirstLastPara="1" wrap="square" lIns="91425" tIns="91425" rIns="91425" bIns="91425" anchor="b" anchorCtr="0">
            <a:noAutofit/>
          </a:bodyPr>
          <a:lstStyle/>
          <a:p>
            <a:pPr marL="457200" marR="0" lvl="0" indent="-342900" algn="l" rtl="0">
              <a:lnSpc>
                <a:spcPct val="100000"/>
              </a:lnSpc>
              <a:spcBef>
                <a:spcPts val="0"/>
              </a:spcBef>
              <a:spcAft>
                <a:spcPts val="0"/>
              </a:spcAft>
              <a:buClr>
                <a:schemeClr val="dk1"/>
              </a:buClr>
              <a:buSzPts val="1800"/>
              <a:buFont typeface="Bebas Neue"/>
              <a:buChar char="●"/>
            </a:pPr>
            <a:r>
              <a:rPr lang="en" sz="1800" b="0" i="0" u="none" strike="noStrike" cap="none">
                <a:solidFill>
                  <a:schemeClr val="dk1"/>
                </a:solidFill>
                <a:latin typeface="Red Hat Text"/>
                <a:ea typeface="Red Hat Text"/>
                <a:cs typeface="Red Hat Text"/>
                <a:sym typeface="Red Hat Text"/>
              </a:rPr>
              <a:t>STEP 2: Download and configure </a:t>
            </a:r>
            <a:r>
              <a:rPr lang="en" sz="1800" b="1" i="0" u="none" strike="noStrike" cap="none">
                <a:solidFill>
                  <a:schemeClr val="dk1"/>
                </a:solidFill>
                <a:latin typeface="Red Hat Text"/>
                <a:ea typeface="Red Hat Text"/>
                <a:cs typeface="Red Hat Text"/>
                <a:sym typeface="Red Hat Text"/>
              </a:rPr>
              <a:t>the .msi file.</a:t>
            </a:r>
            <a:endParaRPr sz="1800" b="1" i="0" u="none" strike="noStrike" cap="none">
              <a:solidFill>
                <a:schemeClr val="dk1"/>
              </a:solidFill>
              <a:latin typeface="Red Hat Text"/>
              <a:ea typeface="Red Hat Text"/>
              <a:cs typeface="Red Hat Text"/>
              <a:sym typeface="Red Hat Text"/>
            </a:endParaRPr>
          </a:p>
        </p:txBody>
      </p:sp>
      <p:pic>
        <p:nvPicPr>
          <p:cNvPr id="1383" name="Google Shape;1383;g2c5296ff819_1_67"/>
          <p:cNvPicPr preferRelativeResize="0"/>
          <p:nvPr/>
        </p:nvPicPr>
        <p:blipFill rotWithShape="1">
          <a:blip r:embed="rId4">
            <a:alphaModFix/>
          </a:blip>
          <a:srcRect/>
          <a:stretch/>
        </p:blipFill>
        <p:spPr>
          <a:xfrm>
            <a:off x="1134994" y="2639437"/>
            <a:ext cx="3734321" cy="1733792"/>
          </a:xfrm>
          <a:prstGeom prst="roundRect">
            <a:avLst>
              <a:gd name="adj" fmla="val 96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84" name="Google Shape;1384;g2c5296ff819_1_67"/>
          <p:cNvSpPr/>
          <p:nvPr/>
        </p:nvSpPr>
        <p:spPr>
          <a:xfrm>
            <a:off x="1244004" y="2745842"/>
            <a:ext cx="3516300" cy="4641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953AC201-F5F3-682F-BBE6-3B990B153757}"/>
              </a:ext>
            </a:extLst>
          </p:cNvPr>
          <p:cNvSpPr>
            <a:spLocks noGrp="1"/>
          </p:cNvSpPr>
          <p:nvPr>
            <p:ph type="sldNum" sz="quarter" idx="10"/>
          </p:nvPr>
        </p:nvSpPr>
        <p:spPr/>
        <p:txBody>
          <a:bodyPr/>
          <a:lstStyle/>
          <a:p>
            <a:fld id="{C514D4F2-DA1E-44DF-8B4B-CC69765DAFF4}" type="slidenum">
              <a:rPr lang="en-US" smtClean="0"/>
              <a:pPr/>
              <a:t>19</a:t>
            </a:fld>
            <a:endParaRPr lang="en-US"/>
          </a:p>
        </p:txBody>
      </p:sp>
      <p:pic>
        <p:nvPicPr>
          <p:cNvPr id="4" name="Picture 3">
            <a:extLst>
              <a:ext uri="{FF2B5EF4-FFF2-40B4-BE49-F238E27FC236}">
                <a16:creationId xmlns:a16="http://schemas.microsoft.com/office/drawing/2014/main" id="{E322ABE1-91EC-B3E4-EC69-E07D2346870C}"/>
              </a:ext>
            </a:extLst>
          </p:cNvPr>
          <p:cNvPicPr>
            <a:picLocks noChangeAspect="1"/>
          </p:cNvPicPr>
          <p:nvPr/>
        </p:nvPicPr>
        <p:blipFill rotWithShape="1">
          <a:blip r:embed="rId5"/>
          <a:srcRect t="61740" b="17871"/>
          <a:stretch/>
        </p:blipFill>
        <p:spPr>
          <a:xfrm>
            <a:off x="5047756" y="2639642"/>
            <a:ext cx="3797491" cy="676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79">
                                            <p:txEl>
                                              <p:pRg st="0" end="0"/>
                                            </p:txEl>
                                          </p:spTgt>
                                        </p:tgtEl>
                                        <p:attrNameLst>
                                          <p:attrName>style.visibility</p:attrName>
                                        </p:attrNameLst>
                                      </p:cBhvr>
                                      <p:to>
                                        <p:strVal val="visible"/>
                                      </p:to>
                                    </p:set>
                                    <p:animEffect transition="in" filter="wipe(down)">
                                      <p:cBhvr>
                                        <p:cTn id="7" dur="500"/>
                                        <p:tgtEl>
                                          <p:spTgt spid="1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84"/>
                                        </p:tgtEl>
                                        <p:attrNameLst>
                                          <p:attrName>style.visibility</p:attrName>
                                        </p:attrNameLst>
                                      </p:cBhvr>
                                      <p:to>
                                        <p:strVal val="visible"/>
                                      </p:to>
                                    </p:set>
                                    <p:animEffect transition="in" filter="wipe(up)">
                                      <p:cBhvr>
                                        <p:cTn id="12" dur="500"/>
                                        <p:tgtEl>
                                          <p:spTgt spid="1384"/>
                                        </p:tgtEl>
                                      </p:cBhvr>
                                    </p:animEffect>
                                  </p:childTnLst>
                                </p:cTn>
                              </p:par>
                              <p:par>
                                <p:cTn id="13" presetID="22" presetClass="entr" presetSubtype="1" fill="hold" nodeType="withEffect">
                                  <p:stCondLst>
                                    <p:cond delay="0"/>
                                  </p:stCondLst>
                                  <p:childTnLst>
                                    <p:set>
                                      <p:cBhvr>
                                        <p:cTn id="14" dur="1" fill="hold">
                                          <p:stCondLst>
                                            <p:cond delay="0"/>
                                          </p:stCondLst>
                                        </p:cTn>
                                        <p:tgtEl>
                                          <p:spTgt spid="1383"/>
                                        </p:tgtEl>
                                        <p:attrNameLst>
                                          <p:attrName>style.visibility</p:attrName>
                                        </p:attrNameLst>
                                      </p:cBhvr>
                                      <p:to>
                                        <p:strVal val="visible"/>
                                      </p:to>
                                    </p:set>
                                    <p:animEffect transition="in" filter="wipe(up)">
                                      <p:cBhvr>
                                        <p:cTn id="15" dur="500"/>
                                        <p:tgtEl>
                                          <p:spTgt spid="138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382"/>
                                        </p:tgtEl>
                                        <p:attrNameLst>
                                          <p:attrName>style.visibility</p:attrName>
                                        </p:attrNameLst>
                                      </p:cBhvr>
                                      <p:to>
                                        <p:strVal val="visible"/>
                                      </p:to>
                                    </p:set>
                                    <p:animEffect transition="in" filter="wipe(up)">
                                      <p:cBhvr>
                                        <p:cTn id="18" dur="500"/>
                                        <p:tgtEl>
                                          <p:spTgt spid="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 grpId="0" build="p"/>
      <p:bldP spid="1382" grpId="0"/>
      <p:bldP spid="13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2" name="Google Shape;982;p2"/>
          <p:cNvSpPr txBox="1">
            <a:spLocks noGrp="1"/>
          </p:cNvSpPr>
          <p:nvPr>
            <p:ph type="subTitle" idx="3"/>
          </p:nvPr>
        </p:nvSpPr>
        <p:spPr>
          <a:xfrm>
            <a:off x="2347128" y="2557980"/>
            <a:ext cx="2076600" cy="124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dirty="0">
                <a:latin typeface="+mj-lt"/>
              </a:rPr>
              <a:t>VÕ NGUYÊN GIA BẢO</a:t>
            </a:r>
            <a:endParaRPr sz="1600" dirty="0">
              <a:latin typeface="+mj-lt"/>
            </a:endParaRPr>
          </a:p>
        </p:txBody>
      </p:sp>
      <p:sp>
        <p:nvSpPr>
          <p:cNvPr id="983" name="Google Shape;983;p2"/>
          <p:cNvSpPr txBox="1">
            <a:spLocks noGrp="1"/>
          </p:cNvSpPr>
          <p:nvPr>
            <p:ph type="subTitle" idx="4"/>
          </p:nvPr>
        </p:nvSpPr>
        <p:spPr>
          <a:xfrm>
            <a:off x="162425" y="3203310"/>
            <a:ext cx="17040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dirty="0">
                <a:latin typeface="+mj-lt"/>
              </a:rPr>
              <a:t>PHAN THÁI KHANG</a:t>
            </a:r>
            <a:endParaRPr sz="1600" dirty="0">
              <a:latin typeface="+mj-lt"/>
            </a:endParaRPr>
          </a:p>
        </p:txBody>
      </p:sp>
      <p:pic>
        <p:nvPicPr>
          <p:cNvPr id="984" name="Google Shape;984;p2"/>
          <p:cNvPicPr preferRelativeResize="0"/>
          <p:nvPr/>
        </p:nvPicPr>
        <p:blipFill rotWithShape="1">
          <a:blip r:embed="rId3">
            <a:alphaModFix/>
          </a:blip>
          <a:srcRect t="2838" b="2848"/>
          <a:stretch/>
        </p:blipFill>
        <p:spPr>
          <a:xfrm flipH="1">
            <a:off x="2818386" y="1841950"/>
            <a:ext cx="1130400" cy="1215300"/>
          </a:xfrm>
          <a:prstGeom prst="round2SameRect">
            <a:avLst>
              <a:gd name="adj1" fmla="val 50000"/>
              <a:gd name="adj2" fmla="val 0"/>
            </a:avLst>
          </a:prstGeom>
          <a:noFill/>
          <a:ln>
            <a:noFill/>
          </a:ln>
        </p:spPr>
      </p:pic>
      <p:pic>
        <p:nvPicPr>
          <p:cNvPr id="985" name="Google Shape;985;p2"/>
          <p:cNvPicPr preferRelativeResize="0"/>
          <p:nvPr/>
        </p:nvPicPr>
        <p:blipFill rotWithShape="1">
          <a:blip r:embed="rId4">
            <a:alphaModFix/>
          </a:blip>
          <a:srcRect l="3497" r="3488"/>
          <a:stretch/>
        </p:blipFill>
        <p:spPr>
          <a:xfrm flipH="1">
            <a:off x="449228" y="1749875"/>
            <a:ext cx="1130400" cy="1215300"/>
          </a:xfrm>
          <a:prstGeom prst="round2SameRect">
            <a:avLst>
              <a:gd name="adj1" fmla="val 50000"/>
              <a:gd name="adj2" fmla="val 0"/>
            </a:avLst>
          </a:prstGeom>
          <a:noFill/>
          <a:ln>
            <a:noFill/>
          </a:ln>
        </p:spPr>
      </p:pic>
      <p:sp>
        <p:nvSpPr>
          <p:cNvPr id="986" name="Google Shape;986;p2"/>
          <p:cNvSpPr txBox="1">
            <a:spLocks noGrp="1"/>
          </p:cNvSpPr>
          <p:nvPr>
            <p:ph type="subTitle" idx="1"/>
          </p:nvPr>
        </p:nvSpPr>
        <p:spPr>
          <a:xfrm>
            <a:off x="2613433" y="3728843"/>
            <a:ext cx="1704000" cy="4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21127017</a:t>
            </a:r>
            <a:br>
              <a:rPr lang="en" sz="1800"/>
            </a:br>
            <a:r>
              <a:rPr lang="en" sz="1800"/>
              <a:t>Member</a:t>
            </a:r>
            <a:endParaRPr sz="1800"/>
          </a:p>
        </p:txBody>
      </p:sp>
      <p:sp>
        <p:nvSpPr>
          <p:cNvPr id="987" name="Google Shape;987;p2"/>
          <p:cNvSpPr txBox="1">
            <a:spLocks noGrp="1"/>
          </p:cNvSpPr>
          <p:nvPr>
            <p:ph type="subTitle" idx="2"/>
          </p:nvPr>
        </p:nvSpPr>
        <p:spPr>
          <a:xfrm>
            <a:off x="162322" y="3704518"/>
            <a:ext cx="1704000" cy="4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b="1"/>
              <a:t>21127069</a:t>
            </a:r>
            <a:br>
              <a:rPr lang="en" sz="1800" b="1"/>
            </a:br>
            <a:r>
              <a:rPr lang="en" sz="1800" b="1"/>
              <a:t>Leader</a:t>
            </a:r>
            <a:endParaRPr sz="1800" b="1"/>
          </a:p>
        </p:txBody>
      </p:sp>
      <p:sp>
        <p:nvSpPr>
          <p:cNvPr id="988" name="Google Shape;988;p2"/>
          <p:cNvSpPr/>
          <p:nvPr/>
        </p:nvSpPr>
        <p:spPr>
          <a:xfrm>
            <a:off x="341723" y="1646757"/>
            <a:ext cx="1345313" cy="1479938"/>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
          <p:cNvSpPr/>
          <p:nvPr/>
        </p:nvSpPr>
        <p:spPr>
          <a:xfrm>
            <a:off x="2710914" y="1686043"/>
            <a:ext cx="1345313" cy="1479938"/>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0" name="Google Shape;990;p2"/>
          <p:cNvGrpSpPr/>
          <p:nvPr/>
        </p:nvGrpSpPr>
        <p:grpSpPr>
          <a:xfrm rot="5400000">
            <a:off x="7289909" y="3032419"/>
            <a:ext cx="1242333" cy="293723"/>
            <a:chOff x="6017825" y="3809000"/>
            <a:chExt cx="1168925" cy="284175"/>
          </a:xfrm>
        </p:grpSpPr>
        <p:sp>
          <p:nvSpPr>
            <p:cNvPr id="991" name="Google Shape;991;p2"/>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0" name="Google Shape;1010;p2"/>
          <p:cNvSpPr txBox="1">
            <a:spLocks noGrp="1"/>
          </p:cNvSpPr>
          <p:nvPr>
            <p:ph type="title"/>
          </p:nvPr>
        </p:nvSpPr>
        <p:spPr>
          <a:xfrm>
            <a:off x="837350" y="5502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b="0">
                <a:latin typeface="Red Hat Text Light"/>
                <a:ea typeface="Red Hat Text Light"/>
                <a:cs typeface="Red Hat Text Light"/>
                <a:sym typeface="Red Hat Text Light"/>
              </a:rPr>
              <a:t>BIG BANG </a:t>
            </a:r>
            <a:r>
              <a:rPr lang="en"/>
              <a:t>TEAM MEMBERS</a:t>
            </a:r>
            <a:endParaRPr/>
          </a:p>
        </p:txBody>
      </p:sp>
      <p:sp>
        <p:nvSpPr>
          <p:cNvPr id="1013" name="Google Shape;1013;p2"/>
          <p:cNvSpPr txBox="1">
            <a:spLocks noGrp="1"/>
          </p:cNvSpPr>
          <p:nvPr>
            <p:ph type="subTitle" idx="3"/>
          </p:nvPr>
        </p:nvSpPr>
        <p:spPr>
          <a:xfrm>
            <a:off x="7331913" y="2974250"/>
            <a:ext cx="1501200" cy="807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latin typeface="+mj-lt"/>
              </a:rPr>
              <a:t>LÔ THỦY TIÊN</a:t>
            </a:r>
            <a:endParaRPr sz="1600">
              <a:latin typeface="+mj-lt"/>
            </a:endParaRPr>
          </a:p>
        </p:txBody>
      </p:sp>
      <p:sp>
        <p:nvSpPr>
          <p:cNvPr id="1014" name="Google Shape;1014;p2"/>
          <p:cNvSpPr txBox="1">
            <a:spLocks noGrp="1"/>
          </p:cNvSpPr>
          <p:nvPr>
            <p:ph type="subTitle" idx="4"/>
          </p:nvPr>
        </p:nvSpPr>
        <p:spPr>
          <a:xfrm>
            <a:off x="4317437" y="3500525"/>
            <a:ext cx="2644200" cy="280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1600">
                <a:latin typeface="+mj-lt"/>
              </a:rPr>
              <a:t>NGUYỄN HOÀNG PHƯỚC</a:t>
            </a:r>
            <a:endParaRPr sz="1600">
              <a:latin typeface="+mj-lt"/>
            </a:endParaRPr>
          </a:p>
        </p:txBody>
      </p:sp>
      <p:pic>
        <p:nvPicPr>
          <p:cNvPr id="1015" name="Google Shape;1015;p2"/>
          <p:cNvPicPr preferRelativeResize="0"/>
          <p:nvPr/>
        </p:nvPicPr>
        <p:blipFill rotWithShape="1">
          <a:blip r:embed="rId5">
            <a:alphaModFix/>
          </a:blip>
          <a:srcRect l="2180" r="2171"/>
          <a:stretch/>
        </p:blipFill>
        <p:spPr>
          <a:xfrm>
            <a:off x="7488943" y="1818311"/>
            <a:ext cx="1130400" cy="1215300"/>
          </a:xfrm>
          <a:prstGeom prst="round2SameRect">
            <a:avLst>
              <a:gd name="adj1" fmla="val 50000"/>
              <a:gd name="adj2" fmla="val 0"/>
            </a:avLst>
          </a:prstGeom>
          <a:noFill/>
          <a:ln>
            <a:noFill/>
          </a:ln>
        </p:spPr>
      </p:pic>
      <p:sp>
        <p:nvSpPr>
          <p:cNvPr id="1016" name="Google Shape;1016;p2"/>
          <p:cNvSpPr txBox="1">
            <a:spLocks noGrp="1"/>
          </p:cNvSpPr>
          <p:nvPr>
            <p:ph type="subTitle" idx="1"/>
          </p:nvPr>
        </p:nvSpPr>
        <p:spPr>
          <a:xfrm>
            <a:off x="7230533" y="3749406"/>
            <a:ext cx="1704000" cy="4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21127699</a:t>
            </a:r>
            <a:endParaRPr sz="1800"/>
          </a:p>
          <a:p>
            <a:pPr marL="0" lvl="0" indent="0" algn="ctr" rtl="0">
              <a:lnSpc>
                <a:spcPct val="100000"/>
              </a:lnSpc>
              <a:spcBef>
                <a:spcPts val="0"/>
              </a:spcBef>
              <a:spcAft>
                <a:spcPts val="0"/>
              </a:spcAft>
              <a:buSzPts val="2800"/>
              <a:buNone/>
            </a:pPr>
            <a:r>
              <a:rPr lang="en" sz="1800"/>
              <a:t>Member</a:t>
            </a:r>
            <a:endParaRPr sz="1800"/>
          </a:p>
        </p:txBody>
      </p:sp>
      <p:sp>
        <p:nvSpPr>
          <p:cNvPr id="1017" name="Google Shape;1017;p2"/>
          <p:cNvSpPr txBox="1">
            <a:spLocks noGrp="1"/>
          </p:cNvSpPr>
          <p:nvPr>
            <p:ph type="subTitle" idx="2"/>
          </p:nvPr>
        </p:nvSpPr>
        <p:spPr>
          <a:xfrm>
            <a:off x="4735709" y="3728831"/>
            <a:ext cx="1704000" cy="40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t>21127675</a:t>
            </a:r>
            <a:br>
              <a:rPr lang="en" sz="1800"/>
            </a:br>
            <a:r>
              <a:rPr lang="en" sz="1800"/>
              <a:t>Member</a:t>
            </a:r>
            <a:endParaRPr sz="1800"/>
          </a:p>
        </p:txBody>
      </p:sp>
      <p:sp>
        <p:nvSpPr>
          <p:cNvPr id="1018" name="Google Shape;1018;p2"/>
          <p:cNvSpPr/>
          <p:nvPr/>
        </p:nvSpPr>
        <p:spPr>
          <a:xfrm>
            <a:off x="4904435" y="1685925"/>
            <a:ext cx="1345313" cy="1479938"/>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
          <p:cNvSpPr/>
          <p:nvPr/>
        </p:nvSpPr>
        <p:spPr>
          <a:xfrm>
            <a:off x="7381501" y="1686029"/>
            <a:ext cx="1345313" cy="1479938"/>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1" name="Google Shape;1021;p2"/>
          <p:cNvPicPr preferRelativeResize="0"/>
          <p:nvPr/>
        </p:nvPicPr>
        <p:blipFill>
          <a:blip r:embed="rId6">
            <a:alphaModFix/>
          </a:blip>
          <a:stretch>
            <a:fillRect/>
          </a:stretch>
        </p:blipFill>
        <p:spPr>
          <a:xfrm rot="-5400000">
            <a:off x="4946063" y="1954750"/>
            <a:ext cx="1261800" cy="989700"/>
          </a:xfrm>
          <a:prstGeom prst="flowChartDelay">
            <a:avLst/>
          </a:prstGeom>
          <a:noFill/>
          <a:ln>
            <a:noFill/>
          </a:ln>
        </p:spPr>
      </p:pic>
      <p:sp>
        <p:nvSpPr>
          <p:cNvPr id="3" name="Slide Number Placeholder 2">
            <a:extLst>
              <a:ext uri="{FF2B5EF4-FFF2-40B4-BE49-F238E27FC236}">
                <a16:creationId xmlns:a16="http://schemas.microsoft.com/office/drawing/2014/main" id="{F961C38D-0259-7EAF-671A-46942FDB13B2}"/>
              </a:ext>
            </a:extLst>
          </p:cNvPr>
          <p:cNvSpPr>
            <a:spLocks noGrp="1"/>
          </p:cNvSpPr>
          <p:nvPr>
            <p:ph type="sldNum" sz="quarter" idx="10"/>
          </p:nvPr>
        </p:nvSpPr>
        <p:spPr/>
        <p:txBody>
          <a:bodyPr/>
          <a:lstStyle/>
          <a:p>
            <a:fld id="{C514D4F2-DA1E-44DF-8B4B-CC69765DAFF4}" type="slidenum">
              <a:rPr lang="en-US" smtClean="0"/>
              <a:pPr/>
              <a:t>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pic>
        <p:nvPicPr>
          <p:cNvPr id="1389" name="Google Shape;1389;g2c5296ff819_1_76"/>
          <p:cNvPicPr preferRelativeResize="0"/>
          <p:nvPr/>
        </p:nvPicPr>
        <p:blipFill rotWithShape="1">
          <a:blip r:embed="rId3">
            <a:alphaModFix/>
          </a:blip>
          <a:srcRect t="2152" b="9625"/>
          <a:stretch/>
        </p:blipFill>
        <p:spPr>
          <a:xfrm>
            <a:off x="1241503" y="2024724"/>
            <a:ext cx="2788850" cy="2579799"/>
          </a:xfrm>
          <a:prstGeom prst="roundRect">
            <a:avLst>
              <a:gd name="adj" fmla="val 46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90" name="Google Shape;1390;g2c5296ff819_1_76"/>
          <p:cNvSpPr txBox="1">
            <a:spLocks noGrp="1"/>
          </p:cNvSpPr>
          <p:nvPr>
            <p:ph type="subTitle" idx="5"/>
          </p:nvPr>
        </p:nvSpPr>
        <p:spPr>
          <a:xfrm>
            <a:off x="648625" y="1461438"/>
            <a:ext cx="7313400" cy="582900"/>
          </a:xfrm>
          <a:prstGeom prst="rect">
            <a:avLst/>
          </a:prstGeom>
          <a:noFill/>
          <a:ln>
            <a:noFill/>
          </a:ln>
        </p:spPr>
        <p:txBody>
          <a:bodyPr spcFirstLastPara="1" wrap="square" lIns="91425" tIns="91425" rIns="91425" bIns="91425" anchor="b" anchorCtr="0">
            <a:noAutofit/>
          </a:bodyPr>
          <a:lstStyle/>
          <a:p>
            <a:pPr marL="457200" lvl="0" indent="-342900" algn="l" rtl="0">
              <a:lnSpc>
                <a:spcPct val="100000"/>
              </a:lnSpc>
              <a:spcBef>
                <a:spcPts val="0"/>
              </a:spcBef>
              <a:spcAft>
                <a:spcPts val="0"/>
              </a:spcAft>
              <a:buSzPts val="1800"/>
              <a:buChar char="●"/>
            </a:pPr>
            <a:r>
              <a:rPr lang="en" sz="1800" b="0"/>
              <a:t>STEP 2: After installation, go to set up </a:t>
            </a:r>
            <a:r>
              <a:rPr lang="en" sz="1800"/>
              <a:t>Environment variables</a:t>
            </a:r>
            <a:r>
              <a:rPr lang="en" sz="1800" b="0"/>
              <a:t>, adding the </a:t>
            </a:r>
            <a:r>
              <a:rPr lang="en" sz="1800"/>
              <a:t>path</a:t>
            </a:r>
            <a:r>
              <a:rPr lang="en" sz="1800" b="0"/>
              <a:t> to Redis.</a:t>
            </a:r>
            <a:endParaRPr sz="1800" b="0"/>
          </a:p>
        </p:txBody>
      </p:sp>
      <p:sp>
        <p:nvSpPr>
          <p:cNvPr id="1391" name="Google Shape;1391;g2c5296ff819_1_76"/>
          <p:cNvSpPr/>
          <p:nvPr/>
        </p:nvSpPr>
        <p:spPr>
          <a:xfrm rot="-5400000">
            <a:off x="7633775" y="2891500"/>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2" name="Google Shape;1392;g2c5296ff819_1_76"/>
          <p:cNvPicPr preferRelativeResize="0"/>
          <p:nvPr/>
        </p:nvPicPr>
        <p:blipFill rotWithShape="1">
          <a:blip r:embed="rId4">
            <a:alphaModFix/>
          </a:blip>
          <a:srcRect/>
          <a:stretch/>
        </p:blipFill>
        <p:spPr>
          <a:xfrm>
            <a:off x="4798568" y="2044240"/>
            <a:ext cx="3573132" cy="1420708"/>
          </a:xfrm>
          <a:prstGeom prst="roundRect">
            <a:avLst>
              <a:gd name="adj" fmla="val 883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93" name="Google Shape;1393;g2c5296ff819_1_76"/>
          <p:cNvSpPr/>
          <p:nvPr/>
        </p:nvSpPr>
        <p:spPr>
          <a:xfrm>
            <a:off x="4118428" y="2614027"/>
            <a:ext cx="504900" cy="2631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94" name="Google Shape;1394;g2c5296ff819_1_76"/>
          <p:cNvSpPr/>
          <p:nvPr/>
        </p:nvSpPr>
        <p:spPr>
          <a:xfrm rot="5400000">
            <a:off x="6292802" y="3680977"/>
            <a:ext cx="439200" cy="2289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95" name="Google Shape;1395;g2c5296ff819_1_76"/>
          <p:cNvPicPr preferRelativeResize="0"/>
          <p:nvPr/>
        </p:nvPicPr>
        <p:blipFill rotWithShape="1">
          <a:blip r:embed="rId5">
            <a:alphaModFix/>
          </a:blip>
          <a:srcRect/>
          <a:stretch/>
        </p:blipFill>
        <p:spPr>
          <a:xfrm>
            <a:off x="4798568" y="4166345"/>
            <a:ext cx="3573133" cy="2498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97" name="Google Shape;1397;g2c5296ff819_1_76"/>
          <p:cNvSpPr/>
          <p:nvPr/>
        </p:nvSpPr>
        <p:spPr>
          <a:xfrm>
            <a:off x="2877975" y="4283900"/>
            <a:ext cx="1046325" cy="281711"/>
          </a:xfrm>
          <a:prstGeom prst="rect">
            <a:avLst/>
          </a:prstGeom>
          <a:solidFill>
            <a:srgbClr val="B7B7B7">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Condensed"/>
              <a:ea typeface="Roboto Condensed"/>
              <a:cs typeface="Roboto Condensed"/>
              <a:sym typeface="Roboto Condensed"/>
            </a:endParaRPr>
          </a:p>
        </p:txBody>
      </p:sp>
      <p:sp>
        <p:nvSpPr>
          <p:cNvPr id="1398" name="Google Shape;1398;g2c5296ff819_1_76"/>
          <p:cNvSpPr/>
          <p:nvPr/>
        </p:nvSpPr>
        <p:spPr>
          <a:xfrm>
            <a:off x="4798575" y="2901250"/>
            <a:ext cx="3410400" cy="187800"/>
          </a:xfrm>
          <a:prstGeom prst="rect">
            <a:avLst/>
          </a:prstGeom>
          <a:solidFill>
            <a:srgbClr val="B7B7B7">
              <a:alpha val="0"/>
            </a:srgbClr>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Condensed"/>
              <a:ea typeface="Roboto Condensed"/>
              <a:cs typeface="Roboto Condensed"/>
              <a:sym typeface="Roboto Condensed"/>
            </a:endParaRPr>
          </a:p>
        </p:txBody>
      </p:sp>
      <p:sp>
        <p:nvSpPr>
          <p:cNvPr id="3" name="Slide Number Placeholder 2">
            <a:extLst>
              <a:ext uri="{FF2B5EF4-FFF2-40B4-BE49-F238E27FC236}">
                <a16:creationId xmlns:a16="http://schemas.microsoft.com/office/drawing/2014/main" id="{2683034C-69FE-B3B4-ED2E-6EF6F218B331}"/>
              </a:ext>
            </a:extLst>
          </p:cNvPr>
          <p:cNvSpPr>
            <a:spLocks noGrp="1"/>
          </p:cNvSpPr>
          <p:nvPr>
            <p:ph type="sldNum" sz="quarter" idx="10"/>
          </p:nvPr>
        </p:nvSpPr>
        <p:spPr/>
        <p:txBody>
          <a:bodyPr/>
          <a:lstStyle/>
          <a:p>
            <a:fld id="{C514D4F2-DA1E-44DF-8B4B-CC69765DAFF4}" type="slidenum">
              <a:rPr lang="en-US" smtClean="0"/>
              <a:pPr/>
              <a:t>20</a:t>
            </a:fld>
            <a:endParaRPr lang="en-US"/>
          </a:p>
        </p:txBody>
      </p:sp>
      <p:sp>
        <p:nvSpPr>
          <p:cNvPr id="6" name="Google Shape;1380;g2c5296ff819_1_67">
            <a:extLst>
              <a:ext uri="{FF2B5EF4-FFF2-40B4-BE49-F238E27FC236}">
                <a16:creationId xmlns:a16="http://schemas.microsoft.com/office/drawing/2014/main" id="{750CBA49-006B-3D85-4AEB-E57E6E27A834}"/>
              </a:ext>
            </a:extLst>
          </p:cNvPr>
          <p:cNvSpPr txBox="1">
            <a:spLocks/>
          </p:cNvSpPr>
          <p:nvPr/>
        </p:nvSpPr>
        <p:spPr>
          <a:xfrm>
            <a:off x="435025" y="577889"/>
            <a:ext cx="8137500" cy="67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800"/>
              <a:buFont typeface="Red Hat Text"/>
              <a:buNone/>
              <a:defRPr sz="38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t>SETUP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90">
                                            <p:txEl>
                                              <p:pRg st="0" end="0"/>
                                            </p:txEl>
                                          </p:spTgt>
                                        </p:tgtEl>
                                        <p:attrNameLst>
                                          <p:attrName>style.visibility</p:attrName>
                                        </p:attrNameLst>
                                      </p:cBhvr>
                                      <p:to>
                                        <p:strVal val="visible"/>
                                      </p:to>
                                    </p:set>
                                    <p:animEffect transition="in" filter="wipe(up)">
                                      <p:cBhvr>
                                        <p:cTn id="7" dur="500"/>
                                        <p:tgtEl>
                                          <p:spTgt spid="13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89"/>
                                        </p:tgtEl>
                                        <p:attrNameLst>
                                          <p:attrName>style.visibility</p:attrName>
                                        </p:attrNameLst>
                                      </p:cBhvr>
                                      <p:to>
                                        <p:strVal val="visible"/>
                                      </p:to>
                                    </p:set>
                                    <p:animEffect transition="in" filter="wipe(left)">
                                      <p:cBhvr>
                                        <p:cTn id="12" dur="1000"/>
                                        <p:tgtEl>
                                          <p:spTgt spid="138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393"/>
                                        </p:tgtEl>
                                        <p:attrNameLst>
                                          <p:attrName>style.visibility</p:attrName>
                                        </p:attrNameLst>
                                      </p:cBhvr>
                                      <p:to>
                                        <p:strVal val="visible"/>
                                      </p:to>
                                    </p:set>
                                    <p:animEffect transition="in" filter="wipe(left)">
                                      <p:cBhvr>
                                        <p:cTn id="15" dur="1000"/>
                                        <p:tgtEl>
                                          <p:spTgt spid="1393"/>
                                        </p:tgtEl>
                                      </p:cBhvr>
                                    </p:animEffect>
                                  </p:childTnLst>
                                </p:cTn>
                              </p:par>
                              <p:par>
                                <p:cTn id="16" presetID="22" presetClass="entr" presetSubtype="8"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Effect transition="in" filter="wipe(left)">
                                      <p:cBhvr>
                                        <p:cTn id="18" dur="1000"/>
                                        <p:tgtEl>
                                          <p:spTgt spid="139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94"/>
                                        </p:tgtEl>
                                        <p:attrNameLst>
                                          <p:attrName>style.visibility</p:attrName>
                                        </p:attrNameLst>
                                      </p:cBhvr>
                                      <p:to>
                                        <p:strVal val="visible"/>
                                      </p:to>
                                    </p:set>
                                    <p:animEffect transition="in" filter="wipe(left)">
                                      <p:cBhvr>
                                        <p:cTn id="21" dur="1000"/>
                                        <p:tgtEl>
                                          <p:spTgt spid="1394"/>
                                        </p:tgtEl>
                                      </p:cBhvr>
                                    </p:animEffect>
                                  </p:childTnLst>
                                </p:cTn>
                              </p:par>
                              <p:par>
                                <p:cTn id="22" presetID="22" presetClass="entr" presetSubtype="8" fill="hold" nodeType="withEffect">
                                  <p:stCondLst>
                                    <p:cond delay="0"/>
                                  </p:stCondLst>
                                  <p:childTnLst>
                                    <p:set>
                                      <p:cBhvr>
                                        <p:cTn id="23" dur="1" fill="hold">
                                          <p:stCondLst>
                                            <p:cond delay="0"/>
                                          </p:stCondLst>
                                        </p:cTn>
                                        <p:tgtEl>
                                          <p:spTgt spid="1395"/>
                                        </p:tgtEl>
                                        <p:attrNameLst>
                                          <p:attrName>style.visibility</p:attrName>
                                        </p:attrNameLst>
                                      </p:cBhvr>
                                      <p:to>
                                        <p:strVal val="visible"/>
                                      </p:to>
                                    </p:set>
                                    <p:animEffect transition="in" filter="wipe(left)">
                                      <p:cBhvr>
                                        <p:cTn id="24" dur="10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0" grpId="0" build="p"/>
      <p:bldP spid="1393" grpId="0" animBg="1"/>
      <p:bldP spid="139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g2c5296ff819_1_87"/>
          <p:cNvSpPr txBox="1">
            <a:spLocks noGrp="1"/>
          </p:cNvSpPr>
          <p:nvPr>
            <p:ph type="subTitle" idx="5"/>
          </p:nvPr>
        </p:nvSpPr>
        <p:spPr>
          <a:xfrm>
            <a:off x="648625" y="1699575"/>
            <a:ext cx="7362600" cy="582900"/>
          </a:xfrm>
          <a:prstGeom prst="rect">
            <a:avLst/>
          </a:prstGeom>
          <a:noFill/>
          <a:ln>
            <a:noFill/>
          </a:ln>
        </p:spPr>
        <p:txBody>
          <a:bodyPr spcFirstLastPara="1" wrap="square" lIns="91425" tIns="91425" rIns="91425" bIns="91425" anchor="b" anchorCtr="0">
            <a:noAutofit/>
          </a:bodyPr>
          <a:lstStyle/>
          <a:p>
            <a:pPr marL="457200" lvl="0" indent="-342900" algn="l" rtl="0">
              <a:lnSpc>
                <a:spcPct val="100000"/>
              </a:lnSpc>
              <a:spcBef>
                <a:spcPts val="0"/>
              </a:spcBef>
              <a:spcAft>
                <a:spcPts val="0"/>
              </a:spcAft>
              <a:buSzPts val="1800"/>
              <a:buChar char="●"/>
            </a:pPr>
            <a:r>
              <a:rPr lang="en" sz="1800" b="0"/>
              <a:t>STEP 4: Navigate to the installed Redis directory, run the </a:t>
            </a:r>
            <a:r>
              <a:rPr lang="en" sz="1800"/>
              <a:t>redis-cli.exe</a:t>
            </a:r>
            <a:r>
              <a:rPr lang="en" sz="1800" b="0"/>
              <a:t>.</a:t>
            </a:r>
            <a:endParaRPr sz="1800" b="0"/>
          </a:p>
        </p:txBody>
      </p:sp>
      <p:pic>
        <p:nvPicPr>
          <p:cNvPr id="1405" name="Google Shape;1405;g2c5296ff819_1_87"/>
          <p:cNvPicPr preferRelativeResize="0"/>
          <p:nvPr/>
        </p:nvPicPr>
        <p:blipFill rotWithShape="1">
          <a:blip r:embed="rId3">
            <a:alphaModFix/>
          </a:blip>
          <a:srcRect/>
          <a:stretch/>
        </p:blipFill>
        <p:spPr>
          <a:xfrm>
            <a:off x="2572225" y="1960840"/>
            <a:ext cx="5150059" cy="3367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06" name="Google Shape;1406;g2c5296ff819_1_87"/>
          <p:cNvSpPr txBox="1"/>
          <p:nvPr/>
        </p:nvSpPr>
        <p:spPr>
          <a:xfrm>
            <a:off x="648625" y="2518283"/>
            <a:ext cx="1923600" cy="1513800"/>
          </a:xfrm>
          <a:prstGeom prst="rect">
            <a:avLst/>
          </a:prstGeom>
          <a:noFill/>
          <a:ln>
            <a:noFill/>
          </a:ln>
        </p:spPr>
        <p:txBody>
          <a:bodyPr spcFirstLastPara="1" wrap="square" lIns="91425" tIns="91425" rIns="91425" bIns="91425" anchor="b" anchorCtr="0">
            <a:noAutofit/>
          </a:bodyPr>
          <a:lstStyle/>
          <a:p>
            <a:pPr marL="457200" marR="0" lvl="0" indent="-342900" algn="l" rtl="0">
              <a:lnSpc>
                <a:spcPct val="100000"/>
              </a:lnSpc>
              <a:spcBef>
                <a:spcPts val="0"/>
              </a:spcBef>
              <a:spcAft>
                <a:spcPts val="0"/>
              </a:spcAft>
              <a:buClr>
                <a:schemeClr val="dk1"/>
              </a:buClr>
              <a:buSzPts val="1800"/>
              <a:buFont typeface="Bebas Neue"/>
              <a:buChar char="●"/>
            </a:pPr>
            <a:r>
              <a:rPr lang="en" sz="1800" b="0" i="0" u="none" strike="noStrike" cap="none">
                <a:solidFill>
                  <a:schemeClr val="dk1"/>
                </a:solidFill>
                <a:latin typeface="Red Hat Text"/>
                <a:ea typeface="Red Hat Text"/>
                <a:cs typeface="Red Hat Text"/>
                <a:sym typeface="Red Hat Text"/>
              </a:rPr>
              <a:t>STEP 5: </a:t>
            </a:r>
            <a:endParaRPr/>
          </a:p>
          <a:p>
            <a:pPr marL="114300" marR="0" lvl="0" indent="0" algn="l" rtl="0">
              <a:lnSpc>
                <a:spcPct val="100000"/>
              </a:lnSpc>
              <a:spcBef>
                <a:spcPts val="0"/>
              </a:spcBef>
              <a:spcAft>
                <a:spcPts val="0"/>
              </a:spcAft>
              <a:buClr>
                <a:schemeClr val="dk1"/>
              </a:buClr>
              <a:buSzPts val="1800"/>
              <a:buFont typeface="Bebas Neue"/>
              <a:buNone/>
            </a:pPr>
            <a:r>
              <a:rPr lang="en" sz="1800" b="0" i="0" u="none" strike="noStrike" cap="none">
                <a:solidFill>
                  <a:schemeClr val="dk1"/>
                </a:solidFill>
                <a:latin typeface="Red Hat Text"/>
                <a:ea typeface="Red Hat Text"/>
                <a:cs typeface="Red Hat Text"/>
                <a:sym typeface="Red Hat Text"/>
              </a:rPr>
              <a:t>      Enter the </a:t>
            </a:r>
            <a:endParaRPr/>
          </a:p>
          <a:p>
            <a:pPr marL="114300" marR="0" lvl="0" indent="0" algn="l" rtl="0">
              <a:lnSpc>
                <a:spcPct val="100000"/>
              </a:lnSpc>
              <a:spcBef>
                <a:spcPts val="0"/>
              </a:spcBef>
              <a:spcAft>
                <a:spcPts val="0"/>
              </a:spcAft>
              <a:buClr>
                <a:schemeClr val="dk1"/>
              </a:buClr>
              <a:buSzPts val="1800"/>
              <a:buFont typeface="Bebas Neue"/>
              <a:buNone/>
            </a:pPr>
            <a:r>
              <a:rPr lang="en" sz="1800" b="0" i="0" u="none" strike="noStrike" cap="none">
                <a:solidFill>
                  <a:schemeClr val="dk1"/>
                </a:solidFill>
                <a:latin typeface="Red Hat Text"/>
                <a:ea typeface="Red Hat Text"/>
                <a:cs typeface="Red Hat Text"/>
                <a:sym typeface="Red Hat Text"/>
              </a:rPr>
              <a:t>      command </a:t>
            </a:r>
            <a:endParaRPr/>
          </a:p>
          <a:p>
            <a:pPr marL="114300" marR="0" lvl="0" indent="0" algn="l" rtl="0">
              <a:lnSpc>
                <a:spcPct val="100000"/>
              </a:lnSpc>
              <a:spcBef>
                <a:spcPts val="0"/>
              </a:spcBef>
              <a:spcAft>
                <a:spcPts val="0"/>
              </a:spcAft>
              <a:buClr>
                <a:schemeClr val="dk1"/>
              </a:buClr>
              <a:buSzPts val="1800"/>
              <a:buFont typeface="Bebas Neue"/>
              <a:buNone/>
            </a:pPr>
            <a:r>
              <a:rPr lang="en" sz="1800" b="0" i="0" u="none" strike="noStrike" cap="none">
                <a:solidFill>
                  <a:schemeClr val="dk1"/>
                </a:solidFill>
                <a:latin typeface="Red Hat Text"/>
                <a:ea typeface="Red Hat Text"/>
                <a:cs typeface="Red Hat Text"/>
                <a:sym typeface="Red Hat Text"/>
              </a:rPr>
              <a:t>      "</a:t>
            </a:r>
            <a:r>
              <a:rPr lang="en" sz="1800" b="1" i="0" u="none" strike="noStrike" cap="none">
                <a:solidFill>
                  <a:schemeClr val="dk1"/>
                </a:solidFill>
                <a:latin typeface="Red Hat Text"/>
                <a:ea typeface="Red Hat Text"/>
                <a:cs typeface="Red Hat Text"/>
                <a:sym typeface="Red Hat Text"/>
              </a:rPr>
              <a:t>ping</a:t>
            </a:r>
            <a:r>
              <a:rPr lang="en" sz="1800" b="0" i="0" u="none" strike="noStrike" cap="none">
                <a:solidFill>
                  <a:schemeClr val="dk1"/>
                </a:solidFill>
                <a:latin typeface="Red Hat Text"/>
                <a:ea typeface="Red Hat Text"/>
                <a:cs typeface="Red Hat Text"/>
                <a:sym typeface="Red Hat Text"/>
              </a:rPr>
              <a:t>"</a:t>
            </a:r>
            <a:r>
              <a:rPr lang="en" sz="1800">
                <a:solidFill>
                  <a:schemeClr val="dk1"/>
                </a:solidFill>
                <a:latin typeface="Red Hat Text"/>
                <a:ea typeface="Red Hat Text"/>
                <a:cs typeface="Red Hat Text"/>
                <a:sym typeface="Red Hat Text"/>
              </a:rPr>
              <a:t>.</a:t>
            </a:r>
            <a:endParaRPr/>
          </a:p>
          <a:p>
            <a:pPr marL="114300" marR="0" lvl="0" indent="0" algn="l" rtl="0">
              <a:lnSpc>
                <a:spcPct val="100000"/>
              </a:lnSpc>
              <a:spcBef>
                <a:spcPts val="0"/>
              </a:spcBef>
              <a:spcAft>
                <a:spcPts val="0"/>
              </a:spcAft>
              <a:buClr>
                <a:schemeClr val="dk1"/>
              </a:buClr>
              <a:buSzPts val="1800"/>
              <a:buFont typeface="Bebas Neue"/>
              <a:buNone/>
            </a:pPr>
            <a:r>
              <a:rPr lang="en" sz="1800" b="0" i="0" u="none" strike="noStrike" cap="none">
                <a:solidFill>
                  <a:schemeClr val="dk1"/>
                </a:solidFill>
                <a:latin typeface="Red Hat Text"/>
                <a:ea typeface="Red Hat Text"/>
                <a:cs typeface="Red Hat Text"/>
                <a:sym typeface="Red Hat Text"/>
              </a:rPr>
              <a:t>      </a:t>
            </a:r>
            <a:r>
              <a:rPr lang="en" sz="1800">
                <a:solidFill>
                  <a:schemeClr val="dk1"/>
                </a:solidFill>
                <a:latin typeface="Red Hat Text"/>
                <a:ea typeface="Red Hat Text"/>
                <a:cs typeface="Red Hat Text"/>
                <a:sym typeface="Red Hat Text"/>
              </a:rPr>
              <a:t>If </a:t>
            </a:r>
            <a:r>
              <a:rPr lang="en" sz="1800" b="1" i="0" u="none" strike="noStrike" cap="none">
                <a:solidFill>
                  <a:schemeClr val="dk1"/>
                </a:solidFill>
                <a:latin typeface="Red Hat Text"/>
                <a:ea typeface="Red Hat Text"/>
                <a:cs typeface="Red Hat Text"/>
                <a:sym typeface="Red Hat Text"/>
              </a:rPr>
              <a:t>PONG</a:t>
            </a:r>
            <a:r>
              <a:rPr lang="en" sz="1800" b="0" i="0" u="none" strike="noStrike" cap="none">
                <a:solidFill>
                  <a:schemeClr val="dk1"/>
                </a:solidFill>
                <a:latin typeface="Red Hat Text"/>
                <a:ea typeface="Red Hat Text"/>
                <a:cs typeface="Red Hat Text"/>
                <a:sym typeface="Red Hat Text"/>
              </a:rPr>
              <a:t> </a:t>
            </a:r>
            <a:r>
              <a:rPr lang="en" sz="1800">
                <a:solidFill>
                  <a:schemeClr val="dk1"/>
                </a:solidFill>
                <a:latin typeface="Red Hat Text"/>
                <a:ea typeface="Red Hat Text"/>
                <a:cs typeface="Red Hat Text"/>
                <a:sym typeface="Red Hat Text"/>
              </a:rPr>
              <a:t>?</a:t>
            </a:r>
            <a:r>
              <a:rPr lang="en" sz="1800" b="0" i="0" u="none" strike="noStrike" cap="none">
                <a:solidFill>
                  <a:schemeClr val="dk1"/>
                </a:solidFill>
                <a:latin typeface="Red Hat Text"/>
                <a:ea typeface="Red Hat Text"/>
                <a:cs typeface="Red Hat Text"/>
                <a:sym typeface="Red Hat Text"/>
              </a:rPr>
              <a:t> </a:t>
            </a:r>
            <a:endParaRPr/>
          </a:p>
        </p:txBody>
      </p:sp>
      <p:pic>
        <p:nvPicPr>
          <p:cNvPr id="1407" name="Google Shape;1407;g2c5296ff819_1_87"/>
          <p:cNvPicPr preferRelativeResize="0"/>
          <p:nvPr/>
        </p:nvPicPr>
        <p:blipFill rotWithShape="1">
          <a:blip r:embed="rId4">
            <a:alphaModFix/>
          </a:blip>
          <a:srcRect/>
          <a:stretch/>
        </p:blipFill>
        <p:spPr>
          <a:xfrm>
            <a:off x="2572235" y="2622964"/>
            <a:ext cx="5150059" cy="1102624"/>
          </a:xfrm>
          <a:prstGeom prst="roundRect">
            <a:avLst>
              <a:gd name="adj" fmla="val 1161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492BEB4C-DF41-1859-C76F-782F48818544}"/>
              </a:ext>
            </a:extLst>
          </p:cNvPr>
          <p:cNvSpPr>
            <a:spLocks noGrp="1"/>
          </p:cNvSpPr>
          <p:nvPr>
            <p:ph type="sldNum" sz="quarter" idx="10"/>
          </p:nvPr>
        </p:nvSpPr>
        <p:spPr/>
        <p:txBody>
          <a:bodyPr/>
          <a:lstStyle/>
          <a:p>
            <a:fld id="{C514D4F2-DA1E-44DF-8B4B-CC69765DAFF4}" type="slidenum">
              <a:rPr lang="en-US" smtClean="0"/>
              <a:pPr/>
              <a:t>21</a:t>
            </a:fld>
            <a:endParaRPr lang="en-US"/>
          </a:p>
        </p:txBody>
      </p:sp>
      <p:sp>
        <p:nvSpPr>
          <p:cNvPr id="6" name="Google Shape;1380;g2c5296ff819_1_67">
            <a:extLst>
              <a:ext uri="{FF2B5EF4-FFF2-40B4-BE49-F238E27FC236}">
                <a16:creationId xmlns:a16="http://schemas.microsoft.com/office/drawing/2014/main" id="{3066D48E-30A2-0954-D4E9-39B0E5E96202}"/>
              </a:ext>
            </a:extLst>
          </p:cNvPr>
          <p:cNvSpPr txBox="1">
            <a:spLocks noGrp="1"/>
          </p:cNvSpPr>
          <p:nvPr>
            <p:ph type="title"/>
          </p:nvPr>
        </p:nvSpPr>
        <p:spPr>
          <a:xfrm>
            <a:off x="435025" y="577889"/>
            <a:ext cx="8137500" cy="6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SETUP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05"/>
                                        </p:tgtEl>
                                        <p:attrNameLst>
                                          <p:attrName>style.visibility</p:attrName>
                                        </p:attrNameLst>
                                      </p:cBhvr>
                                      <p:to>
                                        <p:strVal val="visible"/>
                                      </p:to>
                                    </p:set>
                                    <p:animEffect transition="in" filter="wipe(up)">
                                      <p:cBhvr>
                                        <p:cTn id="7" dur="500"/>
                                        <p:tgtEl>
                                          <p:spTgt spid="140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03">
                                            <p:txEl>
                                              <p:pRg st="0" end="0"/>
                                            </p:txEl>
                                          </p:spTgt>
                                        </p:tgtEl>
                                        <p:attrNameLst>
                                          <p:attrName>style.visibility</p:attrName>
                                        </p:attrNameLst>
                                      </p:cBhvr>
                                      <p:to>
                                        <p:strVal val="visible"/>
                                      </p:to>
                                    </p:set>
                                    <p:animEffect transition="in" filter="wipe(up)">
                                      <p:cBhvr>
                                        <p:cTn id="10" dur="500"/>
                                        <p:tgtEl>
                                          <p:spTgt spid="140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06"/>
                                        </p:tgtEl>
                                        <p:attrNameLst>
                                          <p:attrName>style.visibility</p:attrName>
                                        </p:attrNameLst>
                                      </p:cBhvr>
                                      <p:to>
                                        <p:strVal val="visible"/>
                                      </p:to>
                                    </p:set>
                                    <p:animEffect transition="in" filter="wipe(up)">
                                      <p:cBhvr>
                                        <p:cTn id="15" dur="500"/>
                                        <p:tgtEl>
                                          <p:spTgt spid="1406"/>
                                        </p:tgtEl>
                                      </p:cBhvr>
                                    </p:animEffect>
                                  </p:childTnLst>
                                </p:cTn>
                              </p:par>
                              <p:par>
                                <p:cTn id="16" presetID="22" presetClass="entr" presetSubtype="1" fill="hold" nodeType="withEffect">
                                  <p:stCondLst>
                                    <p:cond delay="0"/>
                                  </p:stCondLst>
                                  <p:childTnLst>
                                    <p:set>
                                      <p:cBhvr>
                                        <p:cTn id="17" dur="1" fill="hold">
                                          <p:stCondLst>
                                            <p:cond delay="0"/>
                                          </p:stCondLst>
                                        </p:cTn>
                                        <p:tgtEl>
                                          <p:spTgt spid="1407"/>
                                        </p:tgtEl>
                                        <p:attrNameLst>
                                          <p:attrName>style.visibility</p:attrName>
                                        </p:attrNameLst>
                                      </p:cBhvr>
                                      <p:to>
                                        <p:strVal val="visible"/>
                                      </p:to>
                                    </p:set>
                                    <p:animEffect transition="in" filter="wipe(up)">
                                      <p:cBhvr>
                                        <p:cTn id="18" dur="500"/>
                                        <p:tgtEl>
                                          <p:spTgt spid="1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build="p"/>
      <p:bldP spid="140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4" name="Google Shape;1414;g2c5296ff819_1_96"/>
          <p:cNvSpPr txBox="1"/>
          <p:nvPr/>
        </p:nvSpPr>
        <p:spPr>
          <a:xfrm>
            <a:off x="648625" y="1656352"/>
            <a:ext cx="7187100" cy="453300"/>
          </a:xfrm>
          <a:prstGeom prst="rect">
            <a:avLst/>
          </a:prstGeom>
          <a:noFill/>
          <a:ln>
            <a:noFill/>
          </a:ln>
        </p:spPr>
        <p:txBody>
          <a:bodyPr spcFirstLastPara="1" wrap="square" lIns="91425" tIns="91425" rIns="91425" bIns="91425" anchor="b" anchorCtr="0">
            <a:noAutofit/>
          </a:bodyPr>
          <a:lstStyle/>
          <a:p>
            <a:pPr marL="457200" marR="0" lvl="0" indent="-342900" algn="l" rtl="0">
              <a:lnSpc>
                <a:spcPct val="100000"/>
              </a:lnSpc>
              <a:spcBef>
                <a:spcPts val="0"/>
              </a:spcBef>
              <a:spcAft>
                <a:spcPts val="0"/>
              </a:spcAft>
              <a:buClr>
                <a:schemeClr val="dk1"/>
              </a:buClr>
              <a:buSzPts val="1800"/>
              <a:buFont typeface="Bebas Neue"/>
              <a:buChar char="●"/>
            </a:pPr>
            <a:r>
              <a:rPr lang="en" sz="1800" b="0" i="0" u="none" strike="noStrike" cap="none">
                <a:solidFill>
                  <a:schemeClr val="dk1"/>
                </a:solidFill>
                <a:latin typeface="Red Hat Text"/>
                <a:ea typeface="Red Hat Text"/>
                <a:cs typeface="Red Hat Text"/>
                <a:sym typeface="Red Hat Text"/>
              </a:rPr>
              <a:t>STEP 6: Check the Redis server configuration: "</a:t>
            </a:r>
            <a:r>
              <a:rPr lang="en" sz="1800" b="1" i="0" u="none" strike="noStrike" cap="none">
                <a:solidFill>
                  <a:schemeClr val="dk1"/>
                </a:solidFill>
                <a:latin typeface="Red Hat Text"/>
                <a:ea typeface="Red Hat Text"/>
                <a:cs typeface="Red Hat Text"/>
                <a:sym typeface="Red Hat Text"/>
              </a:rPr>
              <a:t>redis-server</a:t>
            </a:r>
            <a:r>
              <a:rPr lang="en" sz="1800" b="0" i="0" u="none" strike="noStrike" cap="none">
                <a:solidFill>
                  <a:schemeClr val="dk1"/>
                </a:solidFill>
                <a:latin typeface="Red Hat Text"/>
                <a:ea typeface="Red Hat Text"/>
                <a:cs typeface="Red Hat Text"/>
                <a:sym typeface="Red Hat Text"/>
              </a:rPr>
              <a:t>".</a:t>
            </a:r>
            <a:endParaRPr/>
          </a:p>
        </p:txBody>
      </p:sp>
      <p:pic>
        <p:nvPicPr>
          <p:cNvPr id="1415" name="Google Shape;1415;g2c5296ff819_1_96"/>
          <p:cNvPicPr preferRelativeResize="0"/>
          <p:nvPr/>
        </p:nvPicPr>
        <p:blipFill rotWithShape="1">
          <a:blip r:embed="rId3">
            <a:alphaModFix/>
          </a:blip>
          <a:srcRect/>
          <a:stretch/>
        </p:blipFill>
        <p:spPr>
          <a:xfrm>
            <a:off x="1256556" y="2123979"/>
            <a:ext cx="6205865" cy="1325465"/>
          </a:xfrm>
          <a:prstGeom prst="roundRect">
            <a:avLst>
              <a:gd name="adj" fmla="val 100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16" name="Google Shape;1416;g2c5296ff819_1_96"/>
          <p:cNvSpPr/>
          <p:nvPr/>
        </p:nvSpPr>
        <p:spPr>
          <a:xfrm>
            <a:off x="6762750" y="3021330"/>
            <a:ext cx="581100" cy="2304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18" name="Google Shape;1418;g2c5296ff819_1_96"/>
          <p:cNvSpPr txBox="1"/>
          <p:nvPr/>
        </p:nvSpPr>
        <p:spPr>
          <a:xfrm>
            <a:off x="3842177" y="3884056"/>
            <a:ext cx="3620100" cy="530400"/>
          </a:xfrm>
          <a:prstGeom prst="rect">
            <a:avLst/>
          </a:prstGeom>
          <a:solidFill>
            <a:srgbClr val="0070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chemeClr val="accent6"/>
                </a:solidFill>
                <a:latin typeface="Red Hat Text"/>
                <a:ea typeface="Red Hat Text"/>
                <a:cs typeface="Red Hat Text"/>
                <a:sym typeface="Red Hat Text"/>
              </a:rPr>
              <a:t>INSTALLATION</a:t>
            </a:r>
            <a:r>
              <a:rPr lang="en" sz="1800" b="1" i="0" u="none" strike="noStrike" cap="none">
                <a:solidFill>
                  <a:schemeClr val="accent6"/>
                </a:solidFill>
                <a:latin typeface="Red Hat Text"/>
                <a:ea typeface="Red Hat Text"/>
                <a:cs typeface="Red Hat Text"/>
                <a:sym typeface="Red Hat Text"/>
              </a:rPr>
              <a:t>  SUCCESSFUL.</a:t>
            </a:r>
            <a:endParaRPr/>
          </a:p>
        </p:txBody>
      </p:sp>
      <p:sp>
        <p:nvSpPr>
          <p:cNvPr id="1419" name="Google Shape;1419;g2c5296ff819_1_96"/>
          <p:cNvSpPr/>
          <p:nvPr/>
        </p:nvSpPr>
        <p:spPr>
          <a:xfrm rot="10800000" flipH="1">
            <a:off x="2883345" y="3659522"/>
            <a:ext cx="691200" cy="609900"/>
          </a:xfrm>
          <a:prstGeom prst="bentArrow">
            <a:avLst>
              <a:gd name="adj1" fmla="val 25000"/>
              <a:gd name="adj2" fmla="val 25000"/>
              <a:gd name="adj3" fmla="val 25000"/>
              <a:gd name="adj4" fmla="val 43750"/>
            </a:avLst>
          </a:prstGeom>
          <a:solidFill>
            <a:srgbClr val="9BB2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9D9CAC29-0128-4DF5-B210-A6A950C8EBC1}"/>
              </a:ext>
            </a:extLst>
          </p:cNvPr>
          <p:cNvSpPr>
            <a:spLocks noGrp="1"/>
          </p:cNvSpPr>
          <p:nvPr>
            <p:ph type="sldNum" sz="quarter" idx="10"/>
          </p:nvPr>
        </p:nvSpPr>
        <p:spPr/>
        <p:txBody>
          <a:bodyPr/>
          <a:lstStyle/>
          <a:p>
            <a:fld id="{C514D4F2-DA1E-44DF-8B4B-CC69765DAFF4}" type="slidenum">
              <a:rPr lang="en-US" smtClean="0"/>
              <a:pPr/>
              <a:t>22</a:t>
            </a:fld>
            <a:endParaRPr lang="en-US"/>
          </a:p>
        </p:txBody>
      </p:sp>
      <p:sp>
        <p:nvSpPr>
          <p:cNvPr id="5" name="Google Shape;1380;g2c5296ff819_1_67">
            <a:extLst>
              <a:ext uri="{FF2B5EF4-FFF2-40B4-BE49-F238E27FC236}">
                <a16:creationId xmlns:a16="http://schemas.microsoft.com/office/drawing/2014/main" id="{8F5B1BE6-F3BE-768D-ADFA-D11329779295}"/>
              </a:ext>
            </a:extLst>
          </p:cNvPr>
          <p:cNvSpPr txBox="1">
            <a:spLocks noGrp="1"/>
          </p:cNvSpPr>
          <p:nvPr>
            <p:ph type="title"/>
          </p:nvPr>
        </p:nvSpPr>
        <p:spPr>
          <a:xfrm>
            <a:off x="435025" y="577889"/>
            <a:ext cx="8137500" cy="6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SETUP</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4"/>
                                        </p:tgtEl>
                                        <p:attrNameLst>
                                          <p:attrName>style.visibility</p:attrName>
                                        </p:attrNameLst>
                                      </p:cBhvr>
                                      <p:to>
                                        <p:strVal val="visible"/>
                                      </p:to>
                                    </p:set>
                                    <p:animEffect transition="in" filter="wipe(down)">
                                      <p:cBhvr>
                                        <p:cTn id="7" dur="500"/>
                                        <p:tgtEl>
                                          <p:spTgt spid="1414"/>
                                        </p:tgtEl>
                                      </p:cBhvr>
                                    </p:animEffect>
                                  </p:childTnLst>
                                </p:cTn>
                              </p:par>
                              <p:par>
                                <p:cTn id="8" presetID="22" presetClass="entr" presetSubtype="4" fill="hold" nodeType="withEffect">
                                  <p:stCondLst>
                                    <p:cond delay="0"/>
                                  </p:stCondLst>
                                  <p:childTnLst>
                                    <p:set>
                                      <p:cBhvr>
                                        <p:cTn id="9" dur="1" fill="hold">
                                          <p:stCondLst>
                                            <p:cond delay="0"/>
                                          </p:stCondLst>
                                        </p:cTn>
                                        <p:tgtEl>
                                          <p:spTgt spid="1415"/>
                                        </p:tgtEl>
                                        <p:attrNameLst>
                                          <p:attrName>style.visibility</p:attrName>
                                        </p:attrNameLst>
                                      </p:cBhvr>
                                      <p:to>
                                        <p:strVal val="visible"/>
                                      </p:to>
                                    </p:set>
                                    <p:animEffect transition="in" filter="wipe(down)">
                                      <p:cBhvr>
                                        <p:cTn id="10" dur="500"/>
                                        <p:tgtEl>
                                          <p:spTgt spid="14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19"/>
                                        </p:tgtEl>
                                        <p:attrNameLst>
                                          <p:attrName>style.visibility</p:attrName>
                                        </p:attrNameLst>
                                      </p:cBhvr>
                                      <p:to>
                                        <p:strVal val="visible"/>
                                      </p:to>
                                    </p:set>
                                    <p:animEffect transition="in" filter="wipe(left)">
                                      <p:cBhvr>
                                        <p:cTn id="15" dur="500"/>
                                        <p:tgtEl>
                                          <p:spTgt spid="141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18"/>
                                        </p:tgtEl>
                                        <p:attrNameLst>
                                          <p:attrName>style.visibility</p:attrName>
                                        </p:attrNameLst>
                                      </p:cBhvr>
                                      <p:to>
                                        <p:strVal val="visible"/>
                                      </p:to>
                                    </p:set>
                                    <p:animEffect transition="in" filter="wipe(left)">
                                      <p:cBhvr>
                                        <p:cTn id="18" dur="500"/>
                                        <p:tgtEl>
                                          <p:spTgt spid="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4" grpId="0"/>
      <p:bldP spid="1418" grpId="0" animBg="1"/>
      <p:bldP spid="14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g2c5296ff819_1_106"/>
          <p:cNvSpPr txBox="1"/>
          <p:nvPr/>
        </p:nvSpPr>
        <p:spPr>
          <a:xfrm>
            <a:off x="219555" y="578810"/>
            <a:ext cx="85764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REDIS COMMANDS - STRING</a:t>
            </a:r>
            <a:endParaRPr/>
          </a:p>
        </p:txBody>
      </p:sp>
      <p:graphicFrame>
        <p:nvGraphicFramePr>
          <p:cNvPr id="1425" name="Google Shape;1425;g2c5296ff819_1_106"/>
          <p:cNvGraphicFramePr/>
          <p:nvPr>
            <p:extLst>
              <p:ext uri="{D42A27DB-BD31-4B8C-83A1-F6EECF244321}">
                <p14:modId xmlns:p14="http://schemas.microsoft.com/office/powerpoint/2010/main" val="294146300"/>
              </p:ext>
            </p:extLst>
          </p:nvPr>
        </p:nvGraphicFramePr>
        <p:xfrm>
          <a:off x="451412" y="1227040"/>
          <a:ext cx="8241176" cy="3337650"/>
        </p:xfrm>
        <a:graphic>
          <a:graphicData uri="http://schemas.openxmlformats.org/drawingml/2006/table">
            <a:tbl>
              <a:tblPr firstRow="1" bandRow="1">
                <a:noFill/>
                <a:tableStyleId>{B4799C1F-F668-4C52-8C51-A3E7879C0AC0}</a:tableStyleId>
              </a:tblPr>
              <a:tblGrid>
                <a:gridCol w="2940830">
                  <a:extLst>
                    <a:ext uri="{9D8B030D-6E8A-4147-A177-3AD203B41FA5}">
                      <a16:colId xmlns:a16="http://schemas.microsoft.com/office/drawing/2014/main" val="20000"/>
                    </a:ext>
                  </a:extLst>
                </a:gridCol>
                <a:gridCol w="5300346">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SET key value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This command sets the value at the specified key.</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GET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value of a key.</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SETRANGE key offset value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Overwrites part of a string at the specified offset.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STRLEN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length of the value stored in a key</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INCR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Increments the integer value of a key by one</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INCRBY key increment</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Increments a key's integer value by a specified amount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APPEND key value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Appends a value to a key</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EXPIRE key value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Sets the “Time to live” for a key in Redis, in seconds.</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TTL name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 the remaining time to live (TTL) of a key in seconds.</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8"/>
                  </a:ext>
                </a:extLst>
              </a:tr>
            </a:tbl>
          </a:graphicData>
        </a:graphic>
      </p:graphicFrame>
      <p:sp>
        <p:nvSpPr>
          <p:cNvPr id="3" name="Slide Number Placeholder 2">
            <a:extLst>
              <a:ext uri="{FF2B5EF4-FFF2-40B4-BE49-F238E27FC236}">
                <a16:creationId xmlns:a16="http://schemas.microsoft.com/office/drawing/2014/main" id="{88EE1299-CD6B-882A-9003-07343E77954C}"/>
              </a:ext>
            </a:extLst>
          </p:cNvPr>
          <p:cNvSpPr>
            <a:spLocks noGrp="1"/>
          </p:cNvSpPr>
          <p:nvPr>
            <p:ph type="sldNum" sz="quarter" idx="4"/>
          </p:nvPr>
        </p:nvSpPr>
        <p:spPr/>
        <p:txBody>
          <a:bodyPr/>
          <a:lstStyle/>
          <a:p>
            <a:fld id="{C514D4F2-DA1E-44DF-8B4B-CC69765DAFF4}" type="slidenum">
              <a:rPr lang="en-US" smtClean="0"/>
              <a:pPr/>
              <a:t>23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25"/>
                                        </p:tgtEl>
                                        <p:attrNameLst>
                                          <p:attrName>style.visibility</p:attrName>
                                        </p:attrNameLst>
                                      </p:cBhvr>
                                      <p:to>
                                        <p:strVal val="visible"/>
                                      </p:to>
                                    </p:set>
                                    <p:animEffect transition="in" filter="wipe(up)">
                                      <p:cBhvr>
                                        <p:cTn id="7" dur="500"/>
                                        <p:tgtEl>
                                          <p:spTgt spid="1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pic>
        <p:nvPicPr>
          <p:cNvPr id="4" name="Picture 3">
            <a:extLst>
              <a:ext uri="{FF2B5EF4-FFF2-40B4-BE49-F238E27FC236}">
                <a16:creationId xmlns:a16="http://schemas.microsoft.com/office/drawing/2014/main" id="{154EB5A4-BD24-7D80-04FF-574CFB72D693}"/>
              </a:ext>
            </a:extLst>
          </p:cNvPr>
          <p:cNvPicPr>
            <a:picLocks noChangeAspect="1"/>
          </p:cNvPicPr>
          <p:nvPr/>
        </p:nvPicPr>
        <p:blipFill>
          <a:blip r:embed="rId3"/>
          <a:stretch>
            <a:fillRect/>
          </a:stretch>
        </p:blipFill>
        <p:spPr>
          <a:xfrm>
            <a:off x="209053" y="1227110"/>
            <a:ext cx="4298702" cy="3570311"/>
          </a:xfrm>
          <a:prstGeom prst="roundRect">
            <a:avLst>
              <a:gd name="adj" fmla="val 41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82F9BA9F-A78A-7B48-91D2-95643F192C9C}"/>
              </a:ext>
            </a:extLst>
          </p:cNvPr>
          <p:cNvPicPr>
            <a:picLocks noChangeAspect="1"/>
          </p:cNvPicPr>
          <p:nvPr/>
        </p:nvPicPr>
        <p:blipFill>
          <a:blip r:embed="rId4"/>
          <a:stretch>
            <a:fillRect/>
          </a:stretch>
        </p:blipFill>
        <p:spPr>
          <a:xfrm>
            <a:off x="4716185" y="1227110"/>
            <a:ext cx="4218762" cy="2981588"/>
          </a:xfrm>
          <a:prstGeom prst="roundRect">
            <a:avLst>
              <a:gd name="adj" fmla="val 653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CBC90D62-E0A3-0388-03F6-9745FDEA35D2}"/>
              </a:ext>
            </a:extLst>
          </p:cNvPr>
          <p:cNvSpPr>
            <a:spLocks noGrp="1"/>
          </p:cNvSpPr>
          <p:nvPr>
            <p:ph type="sldNum" sz="quarter" idx="4"/>
          </p:nvPr>
        </p:nvSpPr>
        <p:spPr/>
        <p:txBody>
          <a:bodyPr/>
          <a:lstStyle/>
          <a:p>
            <a:fld id="{C514D4F2-DA1E-44DF-8B4B-CC69765DAFF4}" type="slidenum">
              <a:rPr lang="en-US" smtClean="0"/>
              <a:pPr/>
              <a:t>24</a:t>
            </a:fld>
            <a:endParaRPr lang="en-US"/>
          </a:p>
        </p:txBody>
      </p:sp>
      <p:sp>
        <p:nvSpPr>
          <p:cNvPr id="2" name="Google Shape;1424;g2c5296ff819_1_106">
            <a:extLst>
              <a:ext uri="{FF2B5EF4-FFF2-40B4-BE49-F238E27FC236}">
                <a16:creationId xmlns:a16="http://schemas.microsoft.com/office/drawing/2014/main" id="{0990B07D-95DA-AB71-3E91-65B83CCBAA23}"/>
              </a:ext>
            </a:extLst>
          </p:cNvPr>
          <p:cNvSpPr txBox="1"/>
          <p:nvPr/>
        </p:nvSpPr>
        <p:spPr>
          <a:xfrm>
            <a:off x="219555" y="578810"/>
            <a:ext cx="85764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REDIS COMMANDS - STRING</a:t>
            </a:r>
            <a:endParaRPr/>
          </a:p>
        </p:txBody>
      </p:sp>
    </p:spTree>
    <p:extLst>
      <p:ext uri="{BB962C8B-B14F-4D97-AF65-F5344CB8AC3E}">
        <p14:creationId xmlns:p14="http://schemas.microsoft.com/office/powerpoint/2010/main" val="30669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g2c5296ff819_1_111"/>
          <p:cNvSpPr txBox="1"/>
          <p:nvPr/>
        </p:nvSpPr>
        <p:spPr>
          <a:xfrm>
            <a:off x="283800" y="578740"/>
            <a:ext cx="85764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REDIS COMMANDS - LIST</a:t>
            </a:r>
            <a:endParaRPr/>
          </a:p>
        </p:txBody>
      </p:sp>
      <p:graphicFrame>
        <p:nvGraphicFramePr>
          <p:cNvPr id="1431" name="Google Shape;1431;g2c5296ff819_1_111"/>
          <p:cNvGraphicFramePr/>
          <p:nvPr>
            <p:extLst>
              <p:ext uri="{D42A27DB-BD31-4B8C-83A1-F6EECF244321}">
                <p14:modId xmlns:p14="http://schemas.microsoft.com/office/powerpoint/2010/main" val="3879208022"/>
              </p:ext>
            </p:extLst>
          </p:nvPr>
        </p:nvGraphicFramePr>
        <p:xfrm>
          <a:off x="738818" y="1227040"/>
          <a:ext cx="7666363" cy="2743270"/>
        </p:xfrm>
        <a:graphic>
          <a:graphicData uri="http://schemas.openxmlformats.org/drawingml/2006/table">
            <a:tbl>
              <a:tblPr firstRow="1" bandRow="1">
                <a:noFill/>
                <a:tableStyleId>{B4799C1F-F668-4C52-8C51-A3E7879C0AC0}</a:tableStyleId>
              </a:tblPr>
              <a:tblGrid>
                <a:gridCol w="3041988">
                  <a:extLst>
                    <a:ext uri="{9D8B030D-6E8A-4147-A177-3AD203B41FA5}">
                      <a16:colId xmlns:a16="http://schemas.microsoft.com/office/drawing/2014/main" val="20000"/>
                    </a:ext>
                  </a:extLst>
                </a:gridCol>
                <a:gridCol w="46243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LPUSH key value1 value2</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Prepends one or multiple values to a list</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LPOP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Removes and gets the first element in a list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LRANGE key start stop</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Gets a range of elements from a list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STRLEN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length of the value stored in a key</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LSET key index value</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Sets the value of an element in a list by its index</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RPOP key</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Removes and gets the last element in a list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RPOPLPUSH source destination</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Removes the last element in a list, appends it to another list and returns it</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669CE825-76A7-919F-BD69-E3E2BE26C5CA}"/>
              </a:ext>
            </a:extLst>
          </p:cNvPr>
          <p:cNvSpPr>
            <a:spLocks noGrp="1"/>
          </p:cNvSpPr>
          <p:nvPr>
            <p:ph type="sldNum" sz="quarter" idx="4"/>
          </p:nvPr>
        </p:nvSpPr>
        <p:spPr/>
        <p:txBody>
          <a:bodyPr/>
          <a:lstStyle/>
          <a:p>
            <a:fld id="{C514D4F2-DA1E-44DF-8B4B-CC69765DAFF4}" type="slidenum">
              <a:rPr lang="en-US" smtClean="0"/>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1"/>
                                        </p:tgtEl>
                                        <p:attrNameLst>
                                          <p:attrName>style.visibility</p:attrName>
                                        </p:attrNameLst>
                                      </p:cBhvr>
                                      <p:to>
                                        <p:strVal val="visible"/>
                                      </p:to>
                                    </p:set>
                                    <p:animEffect transition="in" filter="wipe(up)">
                                      <p:cBhvr>
                                        <p:cTn id="7" dur="500"/>
                                        <p:tgtEl>
                                          <p:spTgt spid="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pic>
        <p:nvPicPr>
          <p:cNvPr id="4" name="Picture 3">
            <a:extLst>
              <a:ext uri="{FF2B5EF4-FFF2-40B4-BE49-F238E27FC236}">
                <a16:creationId xmlns:a16="http://schemas.microsoft.com/office/drawing/2014/main" id="{8406B456-1EC2-3B99-C9A4-ED347F7AEE9C}"/>
              </a:ext>
            </a:extLst>
          </p:cNvPr>
          <p:cNvPicPr>
            <a:picLocks noChangeAspect="1"/>
          </p:cNvPicPr>
          <p:nvPr/>
        </p:nvPicPr>
        <p:blipFill rotWithShape="1">
          <a:blip r:embed="rId3"/>
          <a:srcRect b="24092"/>
          <a:stretch/>
        </p:blipFill>
        <p:spPr>
          <a:xfrm>
            <a:off x="254766" y="1227157"/>
            <a:ext cx="4896732" cy="3570311"/>
          </a:xfrm>
          <a:prstGeom prst="roundRect">
            <a:avLst>
              <a:gd name="adj" fmla="val 508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A3DF466-291B-9627-4B98-58E6F4E539CB}"/>
              </a:ext>
            </a:extLst>
          </p:cNvPr>
          <p:cNvPicPr>
            <a:picLocks noChangeAspect="1"/>
          </p:cNvPicPr>
          <p:nvPr/>
        </p:nvPicPr>
        <p:blipFill rotWithShape="1">
          <a:blip r:embed="rId3"/>
          <a:srcRect t="82851" r="32718"/>
          <a:stretch/>
        </p:blipFill>
        <p:spPr>
          <a:xfrm>
            <a:off x="5357062" y="1227157"/>
            <a:ext cx="3409860" cy="8348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F1DCF110-26A0-7C31-A637-9B1C7C497595}"/>
              </a:ext>
            </a:extLst>
          </p:cNvPr>
          <p:cNvSpPr>
            <a:spLocks noGrp="1"/>
          </p:cNvSpPr>
          <p:nvPr>
            <p:ph type="sldNum" sz="quarter" idx="4"/>
          </p:nvPr>
        </p:nvSpPr>
        <p:spPr/>
        <p:txBody>
          <a:bodyPr/>
          <a:lstStyle/>
          <a:p>
            <a:fld id="{C514D4F2-DA1E-44DF-8B4B-CC69765DAFF4}" type="slidenum">
              <a:rPr lang="en-US" smtClean="0"/>
              <a:pPr/>
              <a:t>26</a:t>
            </a:fld>
            <a:endParaRPr lang="en-US"/>
          </a:p>
        </p:txBody>
      </p:sp>
      <p:sp>
        <p:nvSpPr>
          <p:cNvPr id="2" name="Google Shape;1430;g2c5296ff819_1_111">
            <a:extLst>
              <a:ext uri="{FF2B5EF4-FFF2-40B4-BE49-F238E27FC236}">
                <a16:creationId xmlns:a16="http://schemas.microsoft.com/office/drawing/2014/main" id="{C026B39B-2962-F59F-7FAE-EB62E498A2C0}"/>
              </a:ext>
            </a:extLst>
          </p:cNvPr>
          <p:cNvSpPr txBox="1"/>
          <p:nvPr/>
        </p:nvSpPr>
        <p:spPr>
          <a:xfrm>
            <a:off x="283800" y="578740"/>
            <a:ext cx="85764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REDIS COMMANDS - LIST</a:t>
            </a:r>
            <a:endParaRPr/>
          </a:p>
        </p:txBody>
      </p:sp>
    </p:spTree>
    <p:extLst>
      <p:ext uri="{BB962C8B-B14F-4D97-AF65-F5344CB8AC3E}">
        <p14:creationId xmlns:p14="http://schemas.microsoft.com/office/powerpoint/2010/main" val="146574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026" name="Picture 2" descr="t4.ftcdn.net/jpg/05/33/76/65/360_F_533766568_F7gk4...">
            <a:extLst>
              <a:ext uri="{FF2B5EF4-FFF2-40B4-BE49-F238E27FC236}">
                <a16:creationId xmlns:a16="http://schemas.microsoft.com/office/drawing/2014/main" id="{5AE97A10-5BDA-3450-2F94-2ACEB6FB1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269" y="1227157"/>
            <a:ext cx="5424982" cy="3254989"/>
          </a:xfrm>
          <a:prstGeom prst="roundRect">
            <a:avLst>
              <a:gd name="adj" fmla="val 787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Leaderboard App UI | Figma">
            <a:extLst>
              <a:ext uri="{FF2B5EF4-FFF2-40B4-BE49-F238E27FC236}">
                <a16:creationId xmlns:a16="http://schemas.microsoft.com/office/drawing/2014/main" id="{88F86E49-9450-DF00-D061-95217CC21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643" y="1227156"/>
            <a:ext cx="1505935" cy="3254989"/>
          </a:xfrm>
          <a:prstGeom prst="roundRect">
            <a:avLst>
              <a:gd name="adj" fmla="val 87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6F68F58-C547-0716-C894-3F9BFA0F93C2}"/>
              </a:ext>
            </a:extLst>
          </p:cNvPr>
          <p:cNvSpPr>
            <a:spLocks noGrp="1"/>
          </p:cNvSpPr>
          <p:nvPr>
            <p:ph type="sldNum" sz="quarter" idx="4"/>
          </p:nvPr>
        </p:nvSpPr>
        <p:spPr/>
        <p:txBody>
          <a:bodyPr/>
          <a:lstStyle/>
          <a:p>
            <a:fld id="{C514D4F2-DA1E-44DF-8B4B-CC69765DAFF4}" type="slidenum">
              <a:rPr lang="en-US" smtClean="0"/>
              <a:pPr/>
              <a:t>27</a:t>
            </a:fld>
            <a:endParaRPr lang="en-US"/>
          </a:p>
        </p:txBody>
      </p:sp>
      <p:sp>
        <p:nvSpPr>
          <p:cNvPr id="2" name="Google Shape;1436;g2c5296ff819_1_116">
            <a:extLst>
              <a:ext uri="{FF2B5EF4-FFF2-40B4-BE49-F238E27FC236}">
                <a16:creationId xmlns:a16="http://schemas.microsoft.com/office/drawing/2014/main" id="{FE1D4EBE-53EC-EAF4-9A7E-5054B122A23D}"/>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248579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par>
                                <p:cTn id="8" presetID="22" presetClass="entr" presetSubtype="1"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wipe(up)">
                                      <p:cBhvr>
                                        <p:cTn id="1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6" name="TextBox 5">
            <a:extLst>
              <a:ext uri="{FF2B5EF4-FFF2-40B4-BE49-F238E27FC236}">
                <a16:creationId xmlns:a16="http://schemas.microsoft.com/office/drawing/2014/main" id="{CCF107F1-CB3B-F9B1-58A2-5A86A0DBB8A8}"/>
              </a:ext>
            </a:extLst>
          </p:cNvPr>
          <p:cNvSpPr txBox="1"/>
          <p:nvPr/>
        </p:nvSpPr>
        <p:spPr>
          <a:xfrm>
            <a:off x="1607820" y="1435174"/>
            <a:ext cx="5993398" cy="369332"/>
          </a:xfrm>
          <a:prstGeom prst="rect">
            <a:avLst/>
          </a:prstGeom>
          <a:noFill/>
        </p:spPr>
        <p:txBody>
          <a:bodyPr wrap="square">
            <a:spAutoFit/>
          </a:bodyPr>
          <a:lstStyle/>
          <a:p>
            <a:r>
              <a:rPr lang="en-US" sz="1800" b="1">
                <a:solidFill>
                  <a:schemeClr val="bg2">
                    <a:lumMod val="50000"/>
                  </a:schemeClr>
                </a:solidFill>
                <a:latin typeface="Red Hat Text" panose="020B0604020202020204" charset="0"/>
                <a:ea typeface="Red Hat Text" panose="020B0604020202020204" charset="0"/>
                <a:cs typeface="Red Hat Text" panose="020B0604020202020204" charset="0"/>
              </a:rPr>
              <a:t>Why not use a Relational database for leaderboard?</a:t>
            </a:r>
          </a:p>
        </p:txBody>
      </p:sp>
      <p:pic>
        <p:nvPicPr>
          <p:cNvPr id="8" name="Picture 7">
            <a:extLst>
              <a:ext uri="{FF2B5EF4-FFF2-40B4-BE49-F238E27FC236}">
                <a16:creationId xmlns:a16="http://schemas.microsoft.com/office/drawing/2014/main" id="{7EE33730-4AED-BA55-C551-B67F1EC8C9C6}"/>
              </a:ext>
            </a:extLst>
          </p:cNvPr>
          <p:cNvPicPr>
            <a:picLocks noChangeAspect="1"/>
          </p:cNvPicPr>
          <p:nvPr/>
        </p:nvPicPr>
        <p:blipFill>
          <a:blip r:embed="rId3"/>
          <a:stretch>
            <a:fillRect/>
          </a:stretch>
        </p:blipFill>
        <p:spPr>
          <a:xfrm>
            <a:off x="3274851" y="2190232"/>
            <a:ext cx="4326367" cy="2467199"/>
          </a:xfrm>
          <a:prstGeom prst="roundRect">
            <a:avLst>
              <a:gd name="adj" fmla="val 37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Google Shape;1452;g2c5296ff819_1_126">
            <a:extLst>
              <a:ext uri="{FF2B5EF4-FFF2-40B4-BE49-F238E27FC236}">
                <a16:creationId xmlns:a16="http://schemas.microsoft.com/office/drawing/2014/main" id="{19F1A5F3-848A-9D7D-2E11-B69C4B6E7BDC}"/>
              </a:ext>
            </a:extLst>
          </p:cNvPr>
          <p:cNvSpPr txBox="1"/>
          <p:nvPr/>
        </p:nvSpPr>
        <p:spPr>
          <a:xfrm>
            <a:off x="1542782" y="2190232"/>
            <a:ext cx="1651437" cy="1434614"/>
          </a:xfrm>
          <a:prstGeom prst="rect">
            <a:avLst/>
          </a:prstGeom>
          <a:solidFill>
            <a:srgbClr val="5E6C73"/>
          </a:solidFill>
          <a:ln>
            <a:noFill/>
          </a:ln>
        </p:spPr>
        <p:txBody>
          <a:bodyPr spcFirstLastPara="1" wrap="square" lIns="91425" tIns="91425" rIns="91425" bIns="91425" anchor="t" anchorCtr="0">
            <a:noAutofit/>
          </a:bodyPr>
          <a:lstStyle/>
          <a:p>
            <a:pPr marL="57150" marR="0" lvl="0" indent="0" algn="l" rtl="0">
              <a:lnSpc>
                <a:spcPct val="100000"/>
              </a:lnSpc>
              <a:spcBef>
                <a:spcPts val="0"/>
              </a:spcBef>
              <a:spcAft>
                <a:spcPts val="0"/>
              </a:spcAft>
              <a:buClr>
                <a:schemeClr val="dk1"/>
              </a:buClr>
              <a:buSzPts val="2700"/>
              <a:buFont typeface="Red Hat Text"/>
              <a:buNone/>
            </a:pPr>
            <a:r>
              <a:rPr lang="en-US" sz="2000">
                <a:solidFill>
                  <a:schemeClr val="accent6"/>
                </a:solidFill>
                <a:latin typeface="Red Hat Text" panose="020B0604020202020204" charset="0"/>
                <a:ea typeface="Red Hat Text" panose="020B0604020202020204" charset="0"/>
                <a:cs typeface="Red Hat Text" panose="020B0604020202020204" charset="0"/>
              </a:rPr>
              <a:t>Relational Schema for leaderboard table</a:t>
            </a:r>
            <a:endParaRPr>
              <a:solidFill>
                <a:schemeClr val="accent6"/>
              </a:solidFill>
              <a:latin typeface="Red Hat Text" panose="020B0604020202020204" charset="0"/>
              <a:ea typeface="Red Hat Text" panose="020B0604020202020204" charset="0"/>
              <a:cs typeface="Red Hat Text" panose="020B0604020202020204" charset="0"/>
            </a:endParaRPr>
          </a:p>
        </p:txBody>
      </p:sp>
      <p:sp>
        <p:nvSpPr>
          <p:cNvPr id="3" name="Slide Number Placeholder 2">
            <a:extLst>
              <a:ext uri="{FF2B5EF4-FFF2-40B4-BE49-F238E27FC236}">
                <a16:creationId xmlns:a16="http://schemas.microsoft.com/office/drawing/2014/main" id="{C77103FA-6BD7-F244-C738-8FCD2A435971}"/>
              </a:ext>
            </a:extLst>
          </p:cNvPr>
          <p:cNvSpPr>
            <a:spLocks noGrp="1"/>
          </p:cNvSpPr>
          <p:nvPr>
            <p:ph type="sldNum" sz="quarter" idx="4"/>
          </p:nvPr>
        </p:nvSpPr>
        <p:spPr/>
        <p:txBody>
          <a:bodyPr/>
          <a:lstStyle/>
          <a:p>
            <a:fld id="{C514D4F2-DA1E-44DF-8B4B-CC69765DAFF4}" type="slidenum">
              <a:rPr lang="en-US" smtClean="0"/>
              <a:pPr/>
              <a:t>28</a:t>
            </a:fld>
            <a:endParaRPr lang="en-US"/>
          </a:p>
        </p:txBody>
      </p:sp>
      <p:sp>
        <p:nvSpPr>
          <p:cNvPr id="2" name="Google Shape;1436;g2c5296ff819_1_116">
            <a:extLst>
              <a:ext uri="{FF2B5EF4-FFF2-40B4-BE49-F238E27FC236}">
                <a16:creationId xmlns:a16="http://schemas.microsoft.com/office/drawing/2014/main" id="{305BA5E8-3BCA-8E31-AF77-DA6090EED6B0}"/>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304559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6" name="TextBox 5">
            <a:extLst>
              <a:ext uri="{FF2B5EF4-FFF2-40B4-BE49-F238E27FC236}">
                <a16:creationId xmlns:a16="http://schemas.microsoft.com/office/drawing/2014/main" id="{CCF107F1-CB3B-F9B1-58A2-5A86A0DBB8A8}"/>
              </a:ext>
            </a:extLst>
          </p:cNvPr>
          <p:cNvSpPr txBox="1"/>
          <p:nvPr/>
        </p:nvSpPr>
        <p:spPr>
          <a:xfrm>
            <a:off x="1651438" y="1603967"/>
            <a:ext cx="6231320" cy="369332"/>
          </a:xfrm>
          <a:prstGeom prst="rect">
            <a:avLst/>
          </a:prstGeom>
          <a:noFill/>
        </p:spPr>
        <p:txBody>
          <a:bodyPr wrap="square">
            <a:spAutoFit/>
          </a:bodyPr>
          <a:lstStyle/>
          <a:p>
            <a:r>
              <a:rPr lang="en-US" sz="1800" b="1">
                <a:solidFill>
                  <a:schemeClr val="bg2">
                    <a:lumMod val="50000"/>
                  </a:schemeClr>
                </a:solidFill>
                <a:latin typeface="Red Hat Text" panose="020B0604020202020204" charset="0"/>
                <a:ea typeface="Red Hat Text" panose="020B0604020202020204" charset="0"/>
                <a:cs typeface="Red Hat Text" panose="020B0604020202020204" charset="0"/>
              </a:rPr>
              <a:t>Why not use a Relational database for leaderboard?</a:t>
            </a:r>
          </a:p>
        </p:txBody>
      </p:sp>
      <p:pic>
        <p:nvPicPr>
          <p:cNvPr id="10" name="Picture 9">
            <a:extLst>
              <a:ext uri="{FF2B5EF4-FFF2-40B4-BE49-F238E27FC236}">
                <a16:creationId xmlns:a16="http://schemas.microsoft.com/office/drawing/2014/main" id="{0B91186C-B021-BBA4-74CB-48E103DEFB1D}"/>
              </a:ext>
            </a:extLst>
          </p:cNvPr>
          <p:cNvPicPr>
            <a:picLocks noChangeAspect="1"/>
          </p:cNvPicPr>
          <p:nvPr/>
        </p:nvPicPr>
        <p:blipFill>
          <a:blip r:embed="rId3"/>
          <a:stretch>
            <a:fillRect/>
          </a:stretch>
        </p:blipFill>
        <p:spPr>
          <a:xfrm>
            <a:off x="2283941" y="2095388"/>
            <a:ext cx="5963482" cy="790685"/>
          </a:xfrm>
          <a:prstGeom prst="rect">
            <a:avLst/>
          </a:prstGeom>
        </p:spPr>
      </p:pic>
      <p:pic>
        <p:nvPicPr>
          <p:cNvPr id="4" name="Picture 3">
            <a:extLst>
              <a:ext uri="{FF2B5EF4-FFF2-40B4-BE49-F238E27FC236}">
                <a16:creationId xmlns:a16="http://schemas.microsoft.com/office/drawing/2014/main" id="{B3C83503-2638-DBF4-3339-C1AD25E3D05B}"/>
              </a:ext>
            </a:extLst>
          </p:cNvPr>
          <p:cNvPicPr>
            <a:picLocks noChangeAspect="1"/>
          </p:cNvPicPr>
          <p:nvPr/>
        </p:nvPicPr>
        <p:blipFill>
          <a:blip r:embed="rId4"/>
          <a:stretch>
            <a:fillRect/>
          </a:stretch>
        </p:blipFill>
        <p:spPr>
          <a:xfrm>
            <a:off x="2189448" y="3089805"/>
            <a:ext cx="4887007" cy="743054"/>
          </a:xfrm>
          <a:prstGeom prst="rect">
            <a:avLst/>
          </a:prstGeom>
        </p:spPr>
      </p:pic>
      <p:pic>
        <p:nvPicPr>
          <p:cNvPr id="7" name="Picture 6">
            <a:extLst>
              <a:ext uri="{FF2B5EF4-FFF2-40B4-BE49-F238E27FC236}">
                <a16:creationId xmlns:a16="http://schemas.microsoft.com/office/drawing/2014/main" id="{CB682852-4848-E6E1-5065-33204D36A49E}"/>
              </a:ext>
            </a:extLst>
          </p:cNvPr>
          <p:cNvPicPr>
            <a:picLocks noChangeAspect="1"/>
          </p:cNvPicPr>
          <p:nvPr/>
        </p:nvPicPr>
        <p:blipFill>
          <a:blip r:embed="rId5"/>
          <a:stretch>
            <a:fillRect/>
          </a:stretch>
        </p:blipFill>
        <p:spPr>
          <a:xfrm>
            <a:off x="2252402" y="3983388"/>
            <a:ext cx="6026561" cy="790685"/>
          </a:xfrm>
          <a:prstGeom prst="rect">
            <a:avLst/>
          </a:prstGeom>
        </p:spPr>
      </p:pic>
      <p:sp>
        <p:nvSpPr>
          <p:cNvPr id="11" name="Google Shape;1452;g2c5296ff819_1_126">
            <a:extLst>
              <a:ext uri="{FF2B5EF4-FFF2-40B4-BE49-F238E27FC236}">
                <a16:creationId xmlns:a16="http://schemas.microsoft.com/office/drawing/2014/main" id="{CE7AB2CA-979E-A11B-7272-6885E715D44E}"/>
              </a:ext>
            </a:extLst>
          </p:cNvPr>
          <p:cNvSpPr txBox="1"/>
          <p:nvPr/>
        </p:nvSpPr>
        <p:spPr>
          <a:xfrm>
            <a:off x="327182" y="3222817"/>
            <a:ext cx="1706825" cy="1551256"/>
          </a:xfrm>
          <a:prstGeom prst="rect">
            <a:avLst/>
          </a:prstGeom>
          <a:solidFill>
            <a:srgbClr val="5E6C73"/>
          </a:solidFill>
          <a:ln>
            <a:noFill/>
          </a:ln>
        </p:spPr>
        <p:txBody>
          <a:bodyPr spcFirstLastPara="1" wrap="square" lIns="91425" tIns="91425" rIns="91425" bIns="91425" anchor="t" anchorCtr="0">
            <a:noAutofit/>
          </a:bodyPr>
          <a:lstStyle/>
          <a:p>
            <a:pPr marL="57150" marR="0" lvl="0" indent="0" algn="l" rtl="0">
              <a:lnSpc>
                <a:spcPct val="100000"/>
              </a:lnSpc>
              <a:spcBef>
                <a:spcPts val="0"/>
              </a:spcBef>
              <a:spcAft>
                <a:spcPts val="0"/>
              </a:spcAft>
              <a:buClr>
                <a:schemeClr val="dk1"/>
              </a:buClr>
              <a:buSzPts val="2700"/>
              <a:buFont typeface="Red Hat Text"/>
              <a:buNone/>
            </a:pPr>
            <a:r>
              <a:rPr lang="en-US" sz="2000">
                <a:solidFill>
                  <a:schemeClr val="accent6"/>
                </a:solidFill>
                <a:latin typeface="Red Hat Text" panose="020B0604020202020204" charset="0"/>
                <a:ea typeface="Red Hat Text" panose="020B0604020202020204" charset="0"/>
                <a:cs typeface="Red Hat Text" panose="020B0604020202020204" charset="0"/>
              </a:rPr>
              <a:t>Relational Schema for leaderboard table</a:t>
            </a:r>
            <a:endParaRPr>
              <a:solidFill>
                <a:schemeClr val="accent6"/>
              </a:solidFill>
              <a:latin typeface="Red Hat Text" panose="020B0604020202020204" charset="0"/>
              <a:ea typeface="Red Hat Text" panose="020B0604020202020204" charset="0"/>
              <a:cs typeface="Red Hat Text" panose="020B0604020202020204" charset="0"/>
            </a:endParaRPr>
          </a:p>
        </p:txBody>
      </p:sp>
      <p:sp>
        <p:nvSpPr>
          <p:cNvPr id="3" name="Slide Number Placeholder 2">
            <a:extLst>
              <a:ext uri="{FF2B5EF4-FFF2-40B4-BE49-F238E27FC236}">
                <a16:creationId xmlns:a16="http://schemas.microsoft.com/office/drawing/2014/main" id="{447A7486-0633-18E3-CB13-D64A8380A606}"/>
              </a:ext>
            </a:extLst>
          </p:cNvPr>
          <p:cNvSpPr>
            <a:spLocks noGrp="1"/>
          </p:cNvSpPr>
          <p:nvPr>
            <p:ph type="sldNum" sz="quarter" idx="4"/>
          </p:nvPr>
        </p:nvSpPr>
        <p:spPr/>
        <p:txBody>
          <a:bodyPr/>
          <a:lstStyle/>
          <a:p>
            <a:fld id="{C514D4F2-DA1E-44DF-8B4B-CC69765DAFF4}" type="slidenum">
              <a:rPr lang="en-US" smtClean="0"/>
              <a:pPr/>
              <a:t>29</a:t>
            </a:fld>
            <a:endParaRPr lang="en-US"/>
          </a:p>
        </p:txBody>
      </p:sp>
      <p:pic>
        <p:nvPicPr>
          <p:cNvPr id="2" name="Picture 1">
            <a:extLst>
              <a:ext uri="{FF2B5EF4-FFF2-40B4-BE49-F238E27FC236}">
                <a16:creationId xmlns:a16="http://schemas.microsoft.com/office/drawing/2014/main" id="{FA9196F1-CF35-ED36-D220-697859082283}"/>
              </a:ext>
            </a:extLst>
          </p:cNvPr>
          <p:cNvPicPr>
            <a:picLocks noChangeAspect="1"/>
          </p:cNvPicPr>
          <p:nvPr/>
        </p:nvPicPr>
        <p:blipFill>
          <a:blip r:embed="rId6"/>
          <a:stretch>
            <a:fillRect/>
          </a:stretch>
        </p:blipFill>
        <p:spPr>
          <a:xfrm>
            <a:off x="327183" y="2095388"/>
            <a:ext cx="1743764" cy="994417"/>
          </a:xfrm>
          <a:prstGeom prst="roundRect">
            <a:avLst>
              <a:gd name="adj" fmla="val 37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1436;g2c5296ff819_1_116">
            <a:extLst>
              <a:ext uri="{FF2B5EF4-FFF2-40B4-BE49-F238E27FC236}">
                <a16:creationId xmlns:a16="http://schemas.microsoft.com/office/drawing/2014/main" id="{CDB919A7-95F2-A74B-4BA7-775F04938D07}"/>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325551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
          <p:cNvSpPr txBox="1">
            <a:spLocks noGrp="1"/>
          </p:cNvSpPr>
          <p:nvPr>
            <p:ph type="title"/>
          </p:nvPr>
        </p:nvSpPr>
        <p:spPr>
          <a:xfrm>
            <a:off x="720000" y="670808"/>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b="0">
                <a:latin typeface="Red Hat Text Light"/>
                <a:ea typeface="Red Hat Text Light"/>
                <a:cs typeface="Red Hat Text Light"/>
                <a:sym typeface="Red Hat Text Light"/>
              </a:rPr>
              <a:t>TABLE OF </a:t>
            </a:r>
            <a:r>
              <a:rPr lang="en"/>
              <a:t>CONTENTS</a:t>
            </a:r>
            <a:endParaRPr/>
          </a:p>
        </p:txBody>
      </p:sp>
      <p:sp>
        <p:nvSpPr>
          <p:cNvPr id="1031" name="Google Shape;1031;p4"/>
          <p:cNvSpPr txBox="1">
            <a:spLocks noGrp="1"/>
          </p:cNvSpPr>
          <p:nvPr>
            <p:ph type="title" idx="5"/>
          </p:nvPr>
        </p:nvSpPr>
        <p:spPr>
          <a:xfrm>
            <a:off x="407042" y="174302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01</a:t>
            </a:r>
            <a:endParaRPr sz="2000"/>
          </a:p>
        </p:txBody>
      </p:sp>
      <p:sp>
        <p:nvSpPr>
          <p:cNvPr id="1032" name="Google Shape;1032;p4"/>
          <p:cNvSpPr txBox="1">
            <a:spLocks noGrp="1"/>
          </p:cNvSpPr>
          <p:nvPr>
            <p:ph type="title" idx="6"/>
          </p:nvPr>
        </p:nvSpPr>
        <p:spPr>
          <a:xfrm>
            <a:off x="407042" y="313089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04</a:t>
            </a:r>
            <a:endParaRPr sz="2000"/>
          </a:p>
        </p:txBody>
      </p:sp>
      <p:sp>
        <p:nvSpPr>
          <p:cNvPr id="1033" name="Google Shape;1033;p4"/>
          <p:cNvSpPr txBox="1">
            <a:spLocks noGrp="1"/>
          </p:cNvSpPr>
          <p:nvPr>
            <p:ph type="title" idx="7"/>
          </p:nvPr>
        </p:nvSpPr>
        <p:spPr>
          <a:xfrm>
            <a:off x="3530464" y="174302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02</a:t>
            </a:r>
            <a:endParaRPr sz="2000"/>
          </a:p>
        </p:txBody>
      </p:sp>
      <p:sp>
        <p:nvSpPr>
          <p:cNvPr id="1034" name="Google Shape;1034;p4"/>
          <p:cNvSpPr txBox="1">
            <a:spLocks noGrp="1"/>
          </p:cNvSpPr>
          <p:nvPr>
            <p:ph type="title" idx="8"/>
          </p:nvPr>
        </p:nvSpPr>
        <p:spPr>
          <a:xfrm>
            <a:off x="3530464" y="313089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05</a:t>
            </a:r>
            <a:endParaRPr sz="2000"/>
          </a:p>
        </p:txBody>
      </p:sp>
      <p:sp>
        <p:nvSpPr>
          <p:cNvPr id="1035" name="Google Shape;1035;p4"/>
          <p:cNvSpPr txBox="1">
            <a:spLocks noGrp="1"/>
          </p:cNvSpPr>
          <p:nvPr>
            <p:ph type="subTitle" idx="9"/>
          </p:nvPr>
        </p:nvSpPr>
        <p:spPr>
          <a:xfrm>
            <a:off x="822699" y="1818328"/>
            <a:ext cx="2793300" cy="38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a:t>INTRODUCTION</a:t>
            </a:r>
            <a:endParaRPr sz="2000"/>
          </a:p>
        </p:txBody>
      </p:sp>
      <p:sp>
        <p:nvSpPr>
          <p:cNvPr id="1036" name="Google Shape;1036;p4"/>
          <p:cNvSpPr txBox="1">
            <a:spLocks noGrp="1"/>
          </p:cNvSpPr>
          <p:nvPr>
            <p:ph type="subTitle" idx="13"/>
          </p:nvPr>
        </p:nvSpPr>
        <p:spPr>
          <a:xfrm>
            <a:off x="3946135" y="1818325"/>
            <a:ext cx="2207700" cy="38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a:t>STRUCTURE</a:t>
            </a:r>
            <a:endParaRPr sz="2000"/>
          </a:p>
        </p:txBody>
      </p:sp>
      <p:sp>
        <p:nvSpPr>
          <p:cNvPr id="1037" name="Google Shape;1037;p4"/>
          <p:cNvSpPr txBox="1">
            <a:spLocks noGrp="1"/>
          </p:cNvSpPr>
          <p:nvPr>
            <p:ph type="subTitle" idx="14"/>
          </p:nvPr>
        </p:nvSpPr>
        <p:spPr>
          <a:xfrm>
            <a:off x="822698" y="3202001"/>
            <a:ext cx="2207700" cy="381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2400"/>
              <a:buNone/>
            </a:pPr>
            <a:r>
              <a:rPr lang="en" sz="2000"/>
              <a:t>APPLICATIONS</a:t>
            </a:r>
            <a:endParaRPr sz="2000"/>
          </a:p>
        </p:txBody>
      </p:sp>
      <p:sp>
        <p:nvSpPr>
          <p:cNvPr id="1038" name="Google Shape;1038;p4"/>
          <p:cNvSpPr txBox="1">
            <a:spLocks noGrp="1"/>
          </p:cNvSpPr>
          <p:nvPr>
            <p:ph type="subTitle" idx="15"/>
          </p:nvPr>
        </p:nvSpPr>
        <p:spPr>
          <a:xfrm>
            <a:off x="3946117" y="3201995"/>
            <a:ext cx="2455200" cy="38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a:t>CONCLUSION</a:t>
            </a:r>
            <a:endParaRPr sz="2000"/>
          </a:p>
        </p:txBody>
      </p:sp>
      <p:sp>
        <p:nvSpPr>
          <p:cNvPr id="1041" name="Google Shape;1041;p4"/>
          <p:cNvSpPr txBox="1">
            <a:spLocks noGrp="1"/>
          </p:cNvSpPr>
          <p:nvPr>
            <p:ph type="title" idx="5"/>
          </p:nvPr>
        </p:nvSpPr>
        <p:spPr>
          <a:xfrm>
            <a:off x="6568792" y="174302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03</a:t>
            </a:r>
            <a:endParaRPr sz="2000"/>
          </a:p>
        </p:txBody>
      </p:sp>
      <p:sp>
        <p:nvSpPr>
          <p:cNvPr id="1042" name="Google Shape;1042;p4"/>
          <p:cNvSpPr txBox="1">
            <a:spLocks noGrp="1"/>
          </p:cNvSpPr>
          <p:nvPr>
            <p:ph type="title" idx="6"/>
          </p:nvPr>
        </p:nvSpPr>
        <p:spPr>
          <a:xfrm>
            <a:off x="6568792" y="3130897"/>
            <a:ext cx="703500" cy="43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2000"/>
              <a:t>06</a:t>
            </a:r>
            <a:endParaRPr sz="2000"/>
          </a:p>
        </p:txBody>
      </p:sp>
      <p:sp>
        <p:nvSpPr>
          <p:cNvPr id="1043" name="Google Shape;1043;p4"/>
          <p:cNvSpPr txBox="1">
            <a:spLocks noGrp="1"/>
          </p:cNvSpPr>
          <p:nvPr>
            <p:ph type="subTitle" idx="9"/>
          </p:nvPr>
        </p:nvSpPr>
        <p:spPr>
          <a:xfrm>
            <a:off x="6984449" y="1818328"/>
            <a:ext cx="2793300" cy="38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a:t>DEMO</a:t>
            </a:r>
            <a:endParaRPr sz="2000"/>
          </a:p>
        </p:txBody>
      </p:sp>
      <p:sp>
        <p:nvSpPr>
          <p:cNvPr id="1044" name="Google Shape;1044;p4"/>
          <p:cNvSpPr txBox="1">
            <a:spLocks noGrp="1"/>
          </p:cNvSpPr>
          <p:nvPr>
            <p:ph type="subTitle" idx="14"/>
          </p:nvPr>
        </p:nvSpPr>
        <p:spPr>
          <a:xfrm>
            <a:off x="6984449" y="3202001"/>
            <a:ext cx="2207700" cy="381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2000"/>
              <a:t>EVALUATION</a:t>
            </a:r>
            <a:endParaRPr sz="2000"/>
          </a:p>
        </p:txBody>
      </p:sp>
      <p:sp>
        <p:nvSpPr>
          <p:cNvPr id="3" name="Slide Number Placeholder 2">
            <a:extLst>
              <a:ext uri="{FF2B5EF4-FFF2-40B4-BE49-F238E27FC236}">
                <a16:creationId xmlns:a16="http://schemas.microsoft.com/office/drawing/2014/main" id="{D63FB290-94AC-45C0-0DDA-CFB9A989DA7D}"/>
              </a:ext>
            </a:extLst>
          </p:cNvPr>
          <p:cNvSpPr txBox="1">
            <a:spLocks/>
          </p:cNvSpPr>
          <p:nvPr/>
        </p:nvSpPr>
        <p:spPr>
          <a:xfrm>
            <a:off x="6846570" y="96203"/>
            <a:ext cx="20574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C514D4F2-DA1E-44DF-8B4B-CC69765DAFF4}" type="slidenum">
              <a:rPr lang="en-US" b="1" smtClean="0"/>
              <a:pPr algn="r"/>
              <a:t>3</a:t>
            </a:fld>
            <a:endParaRPr 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g2c5296ff819_1_116"/>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graphicFrame>
        <p:nvGraphicFramePr>
          <p:cNvPr id="1437" name="Google Shape;1437;g2c5296ff819_1_116"/>
          <p:cNvGraphicFramePr/>
          <p:nvPr>
            <p:extLst>
              <p:ext uri="{D42A27DB-BD31-4B8C-83A1-F6EECF244321}">
                <p14:modId xmlns:p14="http://schemas.microsoft.com/office/powerpoint/2010/main" val="398332132"/>
              </p:ext>
            </p:extLst>
          </p:nvPr>
        </p:nvGraphicFramePr>
        <p:xfrm>
          <a:off x="594267" y="1248671"/>
          <a:ext cx="7955450" cy="3408760"/>
        </p:xfrm>
        <a:graphic>
          <a:graphicData uri="http://schemas.openxmlformats.org/drawingml/2006/table">
            <a:tbl>
              <a:tblPr firstRow="1" bandRow="1">
                <a:noFill/>
                <a:tableStyleId>{B4799C1F-F668-4C52-8C51-A3E7879C0AC0}</a:tableStyleId>
              </a:tblPr>
              <a:tblGrid>
                <a:gridCol w="3746800">
                  <a:extLst>
                    <a:ext uri="{9D8B030D-6E8A-4147-A177-3AD203B41FA5}">
                      <a16:colId xmlns:a16="http://schemas.microsoft.com/office/drawing/2014/main" val="20000"/>
                    </a:ext>
                  </a:extLst>
                </a:gridCol>
                <a:gridCol w="42086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ZADD key </a:t>
                      </a:r>
                      <a:r>
                        <a:rPr lang="en" sz="1200" b="1" i="0" u="none" strike="noStrike" cap="none">
                          <a:solidFill>
                            <a:srgbClr val="000000"/>
                          </a:solidFill>
                          <a:latin typeface="Red Hat Text"/>
                          <a:ea typeface="Red Hat Text"/>
                          <a:cs typeface="Red Hat Text"/>
                          <a:sym typeface="Red Hat Text"/>
                        </a:rPr>
                        <a:t>score1 member1 score2 member2</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Add one/more member for a given score to</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ZCARD key</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number of members in a sorted set</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ZCOUNT key min max</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Counts the members in a sorted set with scores within the given values</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ZRANK key member</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Determines the index of a member in a sorted set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ZSCORE key member</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Returns the position of a given member based on its score in a sorted set.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ZINCRBY key increment member</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Increments the score of a member in the ZSET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ZREM key member [member ...] </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Removes an item from the ZSET, if exists</a:t>
                      </a:r>
                      <a:endParaRPr sz="1400" u="none" strike="noStrike" cap="none">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ZRANGE key start stop [WITHSCORES] </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Retrieves all items from a sorted set in their sorted order.</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23822C28-94EB-89B6-CAD4-48DB070A7D06}"/>
              </a:ext>
            </a:extLst>
          </p:cNvPr>
          <p:cNvSpPr>
            <a:spLocks noGrp="1"/>
          </p:cNvSpPr>
          <p:nvPr>
            <p:ph type="sldNum" sz="quarter" idx="4"/>
          </p:nvPr>
        </p:nvSpPr>
        <p:spPr/>
        <p:txBody>
          <a:bodyPr/>
          <a:lstStyle/>
          <a:p>
            <a:fld id="{C514D4F2-DA1E-44DF-8B4B-CC69765DAFF4}"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wipe(up)">
                                      <p:cBhvr>
                                        <p:cTn id="7" dur="500"/>
                                        <p:tgtEl>
                                          <p:spTgt spid="1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12" name="Picture 11">
            <a:extLst>
              <a:ext uri="{FF2B5EF4-FFF2-40B4-BE49-F238E27FC236}">
                <a16:creationId xmlns:a16="http://schemas.microsoft.com/office/drawing/2014/main" id="{3942FCC5-A114-5955-4B12-E87D1D560519}"/>
              </a:ext>
            </a:extLst>
          </p:cNvPr>
          <p:cNvPicPr>
            <a:picLocks noChangeAspect="1"/>
          </p:cNvPicPr>
          <p:nvPr/>
        </p:nvPicPr>
        <p:blipFill>
          <a:blip r:embed="rId3"/>
          <a:stretch>
            <a:fillRect/>
          </a:stretch>
        </p:blipFill>
        <p:spPr>
          <a:xfrm>
            <a:off x="996940" y="1125557"/>
            <a:ext cx="7150103" cy="3708974"/>
          </a:xfrm>
          <a:prstGeom prst="roundRect">
            <a:avLst>
              <a:gd name="adj" fmla="val 664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F4072F60-E43D-CF74-66E7-8830AEB08604}"/>
              </a:ext>
            </a:extLst>
          </p:cNvPr>
          <p:cNvSpPr>
            <a:spLocks noGrp="1"/>
          </p:cNvSpPr>
          <p:nvPr>
            <p:ph type="sldNum" sz="quarter" idx="4"/>
          </p:nvPr>
        </p:nvSpPr>
        <p:spPr/>
        <p:txBody>
          <a:bodyPr/>
          <a:lstStyle/>
          <a:p>
            <a:fld id="{C514D4F2-DA1E-44DF-8B4B-CC69765DAFF4}" type="slidenum">
              <a:rPr lang="en-US" smtClean="0"/>
              <a:pPr/>
              <a:t>31</a:t>
            </a:fld>
            <a:endParaRPr lang="en-US"/>
          </a:p>
        </p:txBody>
      </p:sp>
      <p:sp>
        <p:nvSpPr>
          <p:cNvPr id="2" name="Google Shape;1436;g2c5296ff819_1_116">
            <a:extLst>
              <a:ext uri="{FF2B5EF4-FFF2-40B4-BE49-F238E27FC236}">
                <a16:creationId xmlns:a16="http://schemas.microsoft.com/office/drawing/2014/main" id="{2D05CB30-31A5-78C9-CEE4-B55BE2B460A0}"/>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3962511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4" name="Picture 3">
            <a:extLst>
              <a:ext uri="{FF2B5EF4-FFF2-40B4-BE49-F238E27FC236}">
                <a16:creationId xmlns:a16="http://schemas.microsoft.com/office/drawing/2014/main" id="{8F9952C4-B7E7-F88B-5ED2-F9371C808DA4}"/>
              </a:ext>
            </a:extLst>
          </p:cNvPr>
          <p:cNvPicPr>
            <a:picLocks noChangeAspect="1"/>
          </p:cNvPicPr>
          <p:nvPr/>
        </p:nvPicPr>
        <p:blipFill>
          <a:blip r:embed="rId3"/>
          <a:stretch>
            <a:fillRect/>
          </a:stretch>
        </p:blipFill>
        <p:spPr>
          <a:xfrm>
            <a:off x="965452" y="1686824"/>
            <a:ext cx="7213096" cy="2101403"/>
          </a:xfrm>
          <a:prstGeom prst="roundRect">
            <a:avLst>
              <a:gd name="adj" fmla="val 1045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6EAFE3D9-6FED-83E1-AA33-B35FDA6CC9E9}"/>
              </a:ext>
            </a:extLst>
          </p:cNvPr>
          <p:cNvSpPr>
            <a:spLocks noGrp="1"/>
          </p:cNvSpPr>
          <p:nvPr>
            <p:ph type="sldNum" sz="quarter" idx="4"/>
          </p:nvPr>
        </p:nvSpPr>
        <p:spPr/>
        <p:txBody>
          <a:bodyPr/>
          <a:lstStyle/>
          <a:p>
            <a:fld id="{C514D4F2-DA1E-44DF-8B4B-CC69765DAFF4}" type="slidenum">
              <a:rPr lang="en-US" smtClean="0"/>
              <a:pPr/>
              <a:t>32</a:t>
            </a:fld>
            <a:endParaRPr lang="en-US"/>
          </a:p>
        </p:txBody>
      </p:sp>
      <p:sp>
        <p:nvSpPr>
          <p:cNvPr id="2" name="Google Shape;1436;g2c5296ff819_1_116">
            <a:extLst>
              <a:ext uri="{FF2B5EF4-FFF2-40B4-BE49-F238E27FC236}">
                <a16:creationId xmlns:a16="http://schemas.microsoft.com/office/drawing/2014/main" id="{94204CF8-5876-6662-D45E-330D3A0E3E92}"/>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2260040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pic>
        <p:nvPicPr>
          <p:cNvPr id="5" name="Picture 4">
            <a:extLst>
              <a:ext uri="{FF2B5EF4-FFF2-40B4-BE49-F238E27FC236}">
                <a16:creationId xmlns:a16="http://schemas.microsoft.com/office/drawing/2014/main" id="{80C6A520-7515-C354-82EC-4EA34EBA8780}"/>
              </a:ext>
            </a:extLst>
          </p:cNvPr>
          <p:cNvPicPr>
            <a:picLocks noChangeAspect="1"/>
          </p:cNvPicPr>
          <p:nvPr/>
        </p:nvPicPr>
        <p:blipFill rotWithShape="1">
          <a:blip r:embed="rId3"/>
          <a:srcRect b="53947"/>
          <a:stretch/>
        </p:blipFill>
        <p:spPr>
          <a:xfrm>
            <a:off x="1047377" y="1868337"/>
            <a:ext cx="7049230" cy="1791814"/>
          </a:xfrm>
          <a:prstGeom prst="roundRect">
            <a:avLst>
              <a:gd name="adj" fmla="val 121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29AA22BF-705F-C0D8-EAB2-051826B30D6D}"/>
              </a:ext>
            </a:extLst>
          </p:cNvPr>
          <p:cNvSpPr>
            <a:spLocks noGrp="1"/>
          </p:cNvSpPr>
          <p:nvPr>
            <p:ph type="sldNum" sz="quarter" idx="4"/>
          </p:nvPr>
        </p:nvSpPr>
        <p:spPr/>
        <p:txBody>
          <a:bodyPr/>
          <a:lstStyle/>
          <a:p>
            <a:fld id="{C514D4F2-DA1E-44DF-8B4B-CC69765DAFF4}" type="slidenum">
              <a:rPr lang="en-US" smtClean="0"/>
              <a:pPr/>
              <a:t>33</a:t>
            </a:fld>
            <a:endParaRPr lang="en-US"/>
          </a:p>
        </p:txBody>
      </p:sp>
      <p:sp>
        <p:nvSpPr>
          <p:cNvPr id="2" name="Google Shape;1436;g2c5296ff819_1_116">
            <a:extLst>
              <a:ext uri="{FF2B5EF4-FFF2-40B4-BE49-F238E27FC236}">
                <a16:creationId xmlns:a16="http://schemas.microsoft.com/office/drawing/2014/main" id="{BDD98699-67C2-563D-8BF1-D0112D73CCA3}"/>
              </a:ext>
            </a:extLst>
          </p:cNvPr>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LEADERBOARD - SORTED SET  </a:t>
            </a:r>
            <a:endParaRPr/>
          </a:p>
        </p:txBody>
      </p:sp>
    </p:spTree>
    <p:extLst>
      <p:ext uri="{BB962C8B-B14F-4D97-AF65-F5344CB8AC3E}">
        <p14:creationId xmlns:p14="http://schemas.microsoft.com/office/powerpoint/2010/main" val="361662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g2c5296ff819_1_121"/>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APP CHAT</a:t>
            </a:r>
            <a:endParaRPr/>
          </a:p>
        </p:txBody>
      </p:sp>
      <p:graphicFrame>
        <p:nvGraphicFramePr>
          <p:cNvPr id="1443" name="Google Shape;1443;g2c5296ff819_1_121"/>
          <p:cNvGraphicFramePr/>
          <p:nvPr/>
        </p:nvGraphicFramePr>
        <p:xfrm>
          <a:off x="1110728" y="1227040"/>
          <a:ext cx="7190150" cy="3261440"/>
        </p:xfrm>
        <a:graphic>
          <a:graphicData uri="http://schemas.openxmlformats.org/drawingml/2006/table">
            <a:tbl>
              <a:tblPr firstRow="1" bandRow="1">
                <a:noFill/>
                <a:tableStyleId>{B4799C1F-F668-4C52-8C51-A3E7879C0AC0}</a:tableStyleId>
              </a:tblPr>
              <a:tblGrid>
                <a:gridCol w="2565775">
                  <a:extLst>
                    <a:ext uri="{9D8B030D-6E8A-4147-A177-3AD203B41FA5}">
                      <a16:colId xmlns:a16="http://schemas.microsoft.com/office/drawing/2014/main" val="20000"/>
                    </a:ext>
                  </a:extLst>
                </a:gridCol>
                <a:gridCol w="4624375">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HSET key field value </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Sets the string value of a hash field</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HMGET key field1 [field2]</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values of all the given hash fields</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HINCRBY key field increment</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Increments the integer value of a hash field by the given number</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HDEL key field2 [field2]</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Deletes one or more hash fields.</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HINCRBYFLOAT key field increment</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u="none" strike="noStrike" cap="none">
                          <a:latin typeface="Red Hat Text"/>
                          <a:ea typeface="Red Hat Text"/>
                          <a:cs typeface="Red Hat Text"/>
                          <a:sym typeface="Red Hat Text"/>
                        </a:rPr>
                        <a:t>Increments the float value of a hash field by the given amount</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HVALS key</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all the values in a hash</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HLEN key REM </a:t>
                      </a:r>
                      <a:endParaRPr sz="1400" b="1" u="none" strike="noStrike" cap="none">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the number of fields in a hash</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 sz="1400" b="1" i="0" u="none" strike="noStrike" cap="none">
                          <a:solidFill>
                            <a:srgbClr val="000000"/>
                          </a:solidFill>
                          <a:latin typeface="Red Hat Text"/>
                          <a:ea typeface="Red Hat Text"/>
                          <a:cs typeface="Red Hat Text"/>
                          <a:sym typeface="Red Hat Text"/>
                        </a:rPr>
                        <a:t>HKEYS key</a:t>
                      </a:r>
                      <a:endParaRPr>
                        <a:latin typeface="Red Hat Text"/>
                        <a:ea typeface="Red Hat Text"/>
                        <a:cs typeface="Red Hat Text"/>
                        <a:sym typeface="Red Hat Text"/>
                      </a:endParaRPr>
                    </a:p>
                  </a:txBody>
                  <a:tcPr marL="91450" marR="91450" marT="45725" marB="45725"/>
                </a:tc>
                <a:tc>
                  <a:txBody>
                    <a:bodyPr/>
                    <a:lstStyle/>
                    <a:p>
                      <a:pPr marL="0" marR="0" lvl="0" indent="0" algn="l" rtl="0">
                        <a:lnSpc>
                          <a:spcPct val="100000"/>
                        </a:lnSpc>
                        <a:spcBef>
                          <a:spcPts val="0"/>
                        </a:spcBef>
                        <a:spcAft>
                          <a:spcPts val="0"/>
                        </a:spcAft>
                        <a:buNone/>
                      </a:pPr>
                      <a:r>
                        <a:rPr lang="en" sz="1400" i="0" u="none" strike="noStrike" cap="none">
                          <a:solidFill>
                            <a:srgbClr val="000000"/>
                          </a:solidFill>
                          <a:latin typeface="Red Hat Text"/>
                          <a:ea typeface="Red Hat Text"/>
                          <a:cs typeface="Red Hat Text"/>
                          <a:sym typeface="Red Hat Text"/>
                        </a:rPr>
                        <a:t>Gets all the fields in a hash</a:t>
                      </a:r>
                      <a:endParaRPr>
                        <a:latin typeface="Red Hat Text"/>
                        <a:ea typeface="Red Hat Text"/>
                        <a:cs typeface="Red Hat Text"/>
                        <a:sym typeface="Red Hat Text"/>
                      </a:endParaRPr>
                    </a:p>
                  </a:txBody>
                  <a:tcPr marL="91450" marR="91450" marT="45725" marB="45725"/>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7733F8E5-41B5-1C5F-C240-2455F0449C96}"/>
              </a:ext>
            </a:extLst>
          </p:cNvPr>
          <p:cNvSpPr>
            <a:spLocks noGrp="1"/>
          </p:cNvSpPr>
          <p:nvPr>
            <p:ph type="sldNum" sz="quarter" idx="4"/>
          </p:nvPr>
        </p:nvSpPr>
        <p:spPr/>
        <p:txBody>
          <a:bodyPr/>
          <a:lstStyle/>
          <a:p>
            <a:fld id="{C514D4F2-DA1E-44DF-8B4B-CC69765DAFF4}" type="slidenum">
              <a:rPr lang="en-US" smtClean="0"/>
              <a:pPr/>
              <a:t>34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43"/>
                                        </p:tgtEl>
                                        <p:attrNameLst>
                                          <p:attrName>style.visibility</p:attrName>
                                        </p:attrNameLst>
                                      </p:cBhvr>
                                      <p:to>
                                        <p:strVal val="visible"/>
                                      </p:to>
                                    </p:set>
                                    <p:animEffect transition="in" filter="wipe(up)">
                                      <p:cBhvr>
                                        <p:cTn id="7" dur="500"/>
                                        <p:tgtEl>
                                          <p:spTgt spid="1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g2c5296ff819_1_121"/>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APP CHAT</a:t>
            </a:r>
            <a:endParaRPr/>
          </a:p>
        </p:txBody>
      </p:sp>
      <p:sp>
        <p:nvSpPr>
          <p:cNvPr id="3" name="Slide Number Placeholder 2">
            <a:extLst>
              <a:ext uri="{FF2B5EF4-FFF2-40B4-BE49-F238E27FC236}">
                <a16:creationId xmlns:a16="http://schemas.microsoft.com/office/drawing/2014/main" id="{7733F8E5-41B5-1C5F-C240-2455F0449C96}"/>
              </a:ext>
            </a:extLst>
          </p:cNvPr>
          <p:cNvSpPr>
            <a:spLocks noGrp="1"/>
          </p:cNvSpPr>
          <p:nvPr>
            <p:ph type="sldNum" sz="quarter" idx="4"/>
          </p:nvPr>
        </p:nvSpPr>
        <p:spPr/>
        <p:txBody>
          <a:bodyPr/>
          <a:lstStyle/>
          <a:p>
            <a:fld id="{C514D4F2-DA1E-44DF-8B4B-CC69765DAFF4}" type="slidenum">
              <a:rPr lang="en-US" smtClean="0"/>
              <a:pPr/>
              <a:t>35</a:t>
            </a:fld>
            <a:endParaRPr lang="en-US"/>
          </a:p>
        </p:txBody>
      </p:sp>
      <p:pic>
        <p:nvPicPr>
          <p:cNvPr id="4" name="Picture 3">
            <a:extLst>
              <a:ext uri="{FF2B5EF4-FFF2-40B4-BE49-F238E27FC236}">
                <a16:creationId xmlns:a16="http://schemas.microsoft.com/office/drawing/2014/main" id="{0F959DE7-E27B-1444-8D71-3C7ED35E36A3}"/>
              </a:ext>
            </a:extLst>
          </p:cNvPr>
          <p:cNvPicPr>
            <a:picLocks noChangeAspect="1"/>
          </p:cNvPicPr>
          <p:nvPr/>
        </p:nvPicPr>
        <p:blipFill>
          <a:blip r:embed="rId3"/>
          <a:stretch>
            <a:fillRect/>
          </a:stretch>
        </p:blipFill>
        <p:spPr>
          <a:xfrm>
            <a:off x="421727" y="1114319"/>
            <a:ext cx="8300545" cy="3244556"/>
          </a:xfrm>
          <a:prstGeom prst="roundRect">
            <a:avLst>
              <a:gd name="adj" fmla="val 79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24615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g2c5296ff819_1_121"/>
          <p:cNvSpPr txBox="1"/>
          <p:nvPr/>
        </p:nvSpPr>
        <p:spPr>
          <a:xfrm>
            <a:off x="-810008" y="578857"/>
            <a:ext cx="10764000" cy="64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800"/>
              <a:buFont typeface="Red Hat Text"/>
              <a:buNone/>
            </a:pPr>
            <a:r>
              <a:rPr lang="en" sz="2600" b="1" i="0" u="none" strike="noStrike" cap="none">
                <a:solidFill>
                  <a:schemeClr val="dk1"/>
                </a:solidFill>
                <a:latin typeface="Red Hat Text"/>
                <a:ea typeface="Red Hat Text"/>
                <a:cs typeface="Red Hat Text"/>
                <a:sym typeface="Red Hat Text"/>
              </a:rPr>
              <a:t>DEMO: APP CHAT</a:t>
            </a:r>
            <a:endParaRPr/>
          </a:p>
        </p:txBody>
      </p:sp>
      <p:sp>
        <p:nvSpPr>
          <p:cNvPr id="3" name="Slide Number Placeholder 2">
            <a:extLst>
              <a:ext uri="{FF2B5EF4-FFF2-40B4-BE49-F238E27FC236}">
                <a16:creationId xmlns:a16="http://schemas.microsoft.com/office/drawing/2014/main" id="{7733F8E5-41B5-1C5F-C240-2455F0449C96}"/>
              </a:ext>
            </a:extLst>
          </p:cNvPr>
          <p:cNvSpPr>
            <a:spLocks noGrp="1"/>
          </p:cNvSpPr>
          <p:nvPr>
            <p:ph type="sldNum" sz="quarter" idx="4"/>
          </p:nvPr>
        </p:nvSpPr>
        <p:spPr/>
        <p:txBody>
          <a:bodyPr/>
          <a:lstStyle/>
          <a:p>
            <a:fld id="{C514D4F2-DA1E-44DF-8B4B-CC69765DAFF4}" type="slidenum">
              <a:rPr lang="en-US" smtClean="0"/>
              <a:pPr/>
              <a:t>36</a:t>
            </a:fld>
            <a:endParaRPr lang="en-US"/>
          </a:p>
        </p:txBody>
      </p:sp>
      <p:pic>
        <p:nvPicPr>
          <p:cNvPr id="5" name="Picture 4">
            <a:extLst>
              <a:ext uri="{FF2B5EF4-FFF2-40B4-BE49-F238E27FC236}">
                <a16:creationId xmlns:a16="http://schemas.microsoft.com/office/drawing/2014/main" id="{3F8E834D-FB0F-3DD1-CB01-AF1AA6AE25C6}"/>
              </a:ext>
            </a:extLst>
          </p:cNvPr>
          <p:cNvPicPr>
            <a:picLocks noChangeAspect="1"/>
          </p:cNvPicPr>
          <p:nvPr/>
        </p:nvPicPr>
        <p:blipFill>
          <a:blip r:embed="rId3"/>
          <a:stretch>
            <a:fillRect/>
          </a:stretch>
        </p:blipFill>
        <p:spPr>
          <a:xfrm>
            <a:off x="823740" y="1227157"/>
            <a:ext cx="7496503" cy="3364975"/>
          </a:xfrm>
          <a:prstGeom prst="roundRect">
            <a:avLst>
              <a:gd name="adj" fmla="val 591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7663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g2c5296ff819_1_126"/>
          <p:cNvSpPr txBox="1">
            <a:spLocks noGrp="1"/>
          </p:cNvSpPr>
          <p:nvPr>
            <p:ph type="title"/>
          </p:nvPr>
        </p:nvSpPr>
        <p:spPr>
          <a:xfrm>
            <a:off x="2179623" y="736288"/>
            <a:ext cx="4829700" cy="676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2700"/>
              <a:t>Data stored in RAM</a:t>
            </a:r>
            <a:endParaRPr sz="2700"/>
          </a:p>
        </p:txBody>
      </p:sp>
      <p:sp>
        <p:nvSpPr>
          <p:cNvPr id="1449" name="Google Shape;1449;g2c5296ff819_1_126"/>
          <p:cNvSpPr txBox="1">
            <a:spLocks noGrp="1"/>
          </p:cNvSpPr>
          <p:nvPr>
            <p:ph type="title"/>
          </p:nvPr>
        </p:nvSpPr>
        <p:spPr>
          <a:xfrm>
            <a:off x="1706521" y="2141077"/>
            <a:ext cx="2206500" cy="676500"/>
          </a:xfrm>
          <a:prstGeom prst="rect">
            <a:avLst/>
          </a:prstGeom>
          <a:noFill/>
          <a:ln>
            <a:noFill/>
          </a:ln>
        </p:spPr>
        <p:txBody>
          <a:bodyPr spcFirstLastPara="1" wrap="square" lIns="91425" tIns="91425" rIns="91425" bIns="91425" anchor="t" anchorCtr="0">
            <a:noAutofit/>
          </a:bodyPr>
          <a:lstStyle/>
          <a:p>
            <a:pPr marL="57150" lvl="0" indent="0" algn="l" rtl="0">
              <a:lnSpc>
                <a:spcPct val="100000"/>
              </a:lnSpc>
              <a:spcBef>
                <a:spcPts val="0"/>
              </a:spcBef>
              <a:spcAft>
                <a:spcPts val="0"/>
              </a:spcAft>
              <a:buSzPts val="2700"/>
              <a:buNone/>
            </a:pPr>
            <a:r>
              <a:rPr lang="en" sz="1800" b="0"/>
              <a:t>Fast data querying</a:t>
            </a:r>
            <a:endParaRPr sz="1800" b="0"/>
          </a:p>
        </p:txBody>
      </p:sp>
      <p:sp>
        <p:nvSpPr>
          <p:cNvPr id="1450" name="Google Shape;1450;g2c5296ff819_1_126"/>
          <p:cNvSpPr txBox="1">
            <a:spLocks noGrp="1"/>
          </p:cNvSpPr>
          <p:nvPr>
            <p:ph type="title"/>
          </p:nvPr>
        </p:nvSpPr>
        <p:spPr>
          <a:xfrm>
            <a:off x="5681663" y="3294599"/>
            <a:ext cx="1863600" cy="676500"/>
          </a:xfrm>
          <a:prstGeom prst="rect">
            <a:avLst/>
          </a:prstGeom>
          <a:solidFill>
            <a:srgbClr val="0070C0"/>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2700">
                <a:solidFill>
                  <a:schemeClr val="accent6"/>
                </a:solidFill>
              </a:rPr>
              <a:t>CACHE</a:t>
            </a:r>
            <a:endParaRPr sz="2700">
              <a:solidFill>
                <a:schemeClr val="accent6"/>
              </a:solidFill>
            </a:endParaRPr>
          </a:p>
        </p:txBody>
      </p:sp>
      <p:sp>
        <p:nvSpPr>
          <p:cNvPr id="1451" name="Google Shape;1451;g2c5296ff819_1_126"/>
          <p:cNvSpPr txBox="1"/>
          <p:nvPr/>
        </p:nvSpPr>
        <p:spPr>
          <a:xfrm>
            <a:off x="5426160" y="2189251"/>
            <a:ext cx="2374500" cy="676500"/>
          </a:xfrm>
          <a:prstGeom prst="rect">
            <a:avLst/>
          </a:prstGeom>
          <a:noFill/>
          <a:ln>
            <a:noFill/>
          </a:ln>
        </p:spPr>
        <p:txBody>
          <a:bodyPr spcFirstLastPara="1" wrap="square" lIns="91425" tIns="91425" rIns="91425" bIns="91425" anchor="t" anchorCtr="0">
            <a:noAutofit/>
          </a:bodyPr>
          <a:lstStyle/>
          <a:p>
            <a:pPr marL="57150" marR="0" lvl="0" indent="0" algn="l" rtl="0">
              <a:lnSpc>
                <a:spcPct val="100000"/>
              </a:lnSpc>
              <a:spcBef>
                <a:spcPts val="0"/>
              </a:spcBef>
              <a:spcAft>
                <a:spcPts val="0"/>
              </a:spcAft>
              <a:buClr>
                <a:schemeClr val="dk1"/>
              </a:buClr>
              <a:buSzPts val="2700"/>
              <a:buFont typeface="Red Hat Text"/>
              <a:buNone/>
            </a:pPr>
            <a:r>
              <a:rPr lang="en" sz="1800" i="0" u="none" strike="noStrike" cap="none">
                <a:solidFill>
                  <a:schemeClr val="dk1"/>
                </a:solidFill>
                <a:latin typeface="Red Hat Text"/>
                <a:ea typeface="Red Hat Text"/>
                <a:cs typeface="Red Hat Text"/>
                <a:sym typeface="Red Hat Text"/>
              </a:rPr>
              <a:t>Data loss risk, RAM overflow</a:t>
            </a:r>
            <a:endParaRPr>
              <a:latin typeface="Red Hat Text"/>
              <a:ea typeface="Red Hat Text"/>
              <a:cs typeface="Red Hat Text"/>
              <a:sym typeface="Red Hat Text"/>
            </a:endParaRPr>
          </a:p>
        </p:txBody>
      </p:sp>
      <p:sp>
        <p:nvSpPr>
          <p:cNvPr id="1452" name="Google Shape;1452;g2c5296ff819_1_126"/>
          <p:cNvSpPr txBox="1"/>
          <p:nvPr/>
        </p:nvSpPr>
        <p:spPr>
          <a:xfrm>
            <a:off x="1294351" y="3162050"/>
            <a:ext cx="2956800" cy="941700"/>
          </a:xfrm>
          <a:prstGeom prst="rect">
            <a:avLst/>
          </a:prstGeom>
          <a:solidFill>
            <a:srgbClr val="5E6C73"/>
          </a:solidFill>
          <a:ln>
            <a:noFill/>
          </a:ln>
        </p:spPr>
        <p:txBody>
          <a:bodyPr spcFirstLastPara="1" wrap="square" lIns="91425" tIns="91425" rIns="91425" bIns="91425" anchor="t" anchorCtr="0">
            <a:noAutofit/>
          </a:bodyPr>
          <a:lstStyle/>
          <a:p>
            <a:pPr marL="57150" marR="0" lvl="0" indent="0" algn="l" rtl="0">
              <a:lnSpc>
                <a:spcPct val="100000"/>
              </a:lnSpc>
              <a:spcBef>
                <a:spcPts val="0"/>
              </a:spcBef>
              <a:spcAft>
                <a:spcPts val="0"/>
              </a:spcAft>
              <a:buClr>
                <a:schemeClr val="dk1"/>
              </a:buClr>
              <a:buSzPts val="2700"/>
              <a:buFont typeface="Red Hat Text"/>
              <a:buNone/>
            </a:pPr>
            <a:r>
              <a:rPr lang="en" sz="1600" b="1" i="0" u="none" strike="noStrike" cap="none">
                <a:solidFill>
                  <a:schemeClr val="accent6"/>
                </a:solidFill>
                <a:latin typeface="Red Hat Text Light"/>
                <a:ea typeface="Red Hat Text Light"/>
                <a:cs typeface="Red Hat Text Light"/>
                <a:sym typeface="Red Hat Text Light"/>
              </a:rPr>
              <a:t>Cannot completely replace other database in terms of data storage</a:t>
            </a:r>
            <a:endParaRPr/>
          </a:p>
        </p:txBody>
      </p:sp>
      <p:grpSp>
        <p:nvGrpSpPr>
          <p:cNvPr id="1453" name="Google Shape;1453;g2c5296ff819_1_126"/>
          <p:cNvGrpSpPr/>
          <p:nvPr/>
        </p:nvGrpSpPr>
        <p:grpSpPr>
          <a:xfrm>
            <a:off x="2402252" y="1554098"/>
            <a:ext cx="632194" cy="586979"/>
            <a:chOff x="1474250" y="1513948"/>
            <a:chExt cx="632194" cy="586979"/>
          </a:xfrm>
          <a:solidFill>
            <a:srgbClr val="C00000"/>
          </a:solidFill>
        </p:grpSpPr>
        <p:sp>
          <p:nvSpPr>
            <p:cNvPr id="1454" name="Google Shape;1454;g2c5296ff819_1_126"/>
            <p:cNvSpPr/>
            <p:nvPr/>
          </p:nvSpPr>
          <p:spPr>
            <a:xfrm>
              <a:off x="1474250" y="151394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5" name="Google Shape;1455;g2c5296ff819_1_126"/>
            <p:cNvGrpSpPr/>
            <p:nvPr/>
          </p:nvGrpSpPr>
          <p:grpSpPr>
            <a:xfrm>
              <a:off x="1597556" y="1629333"/>
              <a:ext cx="385582" cy="414383"/>
              <a:chOff x="1297654" y="1504481"/>
              <a:chExt cx="349354" cy="362223"/>
            </a:xfrm>
            <a:grpFill/>
          </p:grpSpPr>
          <p:sp>
            <p:nvSpPr>
              <p:cNvPr id="1456" name="Google Shape;1456;g2c5296ff819_1_126"/>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grp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c5296ff819_1_126"/>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grp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c5296ff819_1_126"/>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grp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59" name="Google Shape;1459;g2c5296ff819_1_126"/>
          <p:cNvGrpSpPr/>
          <p:nvPr/>
        </p:nvGrpSpPr>
        <p:grpSpPr>
          <a:xfrm>
            <a:off x="6251466" y="1566890"/>
            <a:ext cx="683928" cy="619380"/>
            <a:chOff x="7001528" y="1218285"/>
            <a:chExt cx="683928" cy="619380"/>
          </a:xfrm>
          <a:solidFill>
            <a:srgbClr val="C00000"/>
          </a:solidFill>
        </p:grpSpPr>
        <p:sp>
          <p:nvSpPr>
            <p:cNvPr id="1460" name="Google Shape;1460;g2c5296ff819_1_126"/>
            <p:cNvSpPr/>
            <p:nvPr/>
          </p:nvSpPr>
          <p:spPr>
            <a:xfrm>
              <a:off x="7001528" y="1218285"/>
              <a:ext cx="683928" cy="619380"/>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1" name="Google Shape;1461;g2c5296ff819_1_126"/>
            <p:cNvGrpSpPr/>
            <p:nvPr/>
          </p:nvGrpSpPr>
          <p:grpSpPr>
            <a:xfrm>
              <a:off x="7165768" y="1380880"/>
              <a:ext cx="355402" cy="354291"/>
              <a:chOff x="4129482" y="3681059"/>
              <a:chExt cx="355402" cy="354291"/>
            </a:xfrm>
            <a:grpFill/>
          </p:grpSpPr>
          <p:sp>
            <p:nvSpPr>
              <p:cNvPr id="1462" name="Google Shape;1462;g2c5296ff819_1_126"/>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g2c5296ff819_1_126"/>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g2c5296ff819_1_126"/>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g2c5296ff819_1_126"/>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66" name="Google Shape;1466;g2c5296ff819_1_126"/>
          <p:cNvSpPr/>
          <p:nvPr/>
        </p:nvSpPr>
        <p:spPr>
          <a:xfrm>
            <a:off x="4572000" y="3479180"/>
            <a:ext cx="766500" cy="3396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61F17FDC-F374-3947-33F3-6ADE9416ADDC}"/>
              </a:ext>
            </a:extLst>
          </p:cNvPr>
          <p:cNvSpPr>
            <a:spLocks noGrp="1"/>
          </p:cNvSpPr>
          <p:nvPr>
            <p:ph type="sldNum" sz="quarter" idx="10"/>
          </p:nvPr>
        </p:nvSpPr>
        <p:spPr/>
        <p:txBody>
          <a:bodyPr/>
          <a:lstStyle/>
          <a:p>
            <a:fld id="{C514D4F2-DA1E-44DF-8B4B-CC69765DAFF4}" type="slidenum">
              <a:rPr lang="en-US" smtClean="0"/>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53"/>
                                        </p:tgtEl>
                                        <p:attrNameLst>
                                          <p:attrName>style.visibility</p:attrName>
                                        </p:attrNameLst>
                                      </p:cBhvr>
                                      <p:to>
                                        <p:strVal val="visible"/>
                                      </p:to>
                                    </p:set>
                                    <p:animEffect transition="in" filter="wipe(down)">
                                      <p:cBhvr>
                                        <p:cTn id="7" dur="500"/>
                                        <p:tgtEl>
                                          <p:spTgt spid="145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49"/>
                                        </p:tgtEl>
                                        <p:attrNameLst>
                                          <p:attrName>style.visibility</p:attrName>
                                        </p:attrNameLst>
                                      </p:cBhvr>
                                      <p:to>
                                        <p:strVal val="visible"/>
                                      </p:to>
                                    </p:set>
                                    <p:animEffect transition="in" filter="wipe(down)">
                                      <p:cBhvr>
                                        <p:cTn id="10" dur="500"/>
                                        <p:tgtEl>
                                          <p:spTgt spid="14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59"/>
                                        </p:tgtEl>
                                        <p:attrNameLst>
                                          <p:attrName>style.visibility</p:attrName>
                                        </p:attrNameLst>
                                      </p:cBhvr>
                                      <p:to>
                                        <p:strVal val="visible"/>
                                      </p:to>
                                    </p:set>
                                    <p:animEffect transition="in" filter="wipe(down)">
                                      <p:cBhvr>
                                        <p:cTn id="15" dur="500"/>
                                        <p:tgtEl>
                                          <p:spTgt spid="145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51"/>
                                        </p:tgtEl>
                                        <p:attrNameLst>
                                          <p:attrName>style.visibility</p:attrName>
                                        </p:attrNameLst>
                                      </p:cBhvr>
                                      <p:to>
                                        <p:strVal val="visible"/>
                                      </p:to>
                                    </p:set>
                                    <p:animEffect transition="in" filter="wipe(down)">
                                      <p:cBhvr>
                                        <p:cTn id="18" dur="500"/>
                                        <p:tgtEl>
                                          <p:spTgt spid="14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52"/>
                                        </p:tgtEl>
                                        <p:attrNameLst>
                                          <p:attrName>style.visibility</p:attrName>
                                        </p:attrNameLst>
                                      </p:cBhvr>
                                      <p:to>
                                        <p:strVal val="visible"/>
                                      </p:to>
                                    </p:set>
                                    <p:animEffect transition="in" filter="wipe(down)">
                                      <p:cBhvr>
                                        <p:cTn id="23" dur="500"/>
                                        <p:tgtEl>
                                          <p:spTgt spid="145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66"/>
                                        </p:tgtEl>
                                        <p:attrNameLst>
                                          <p:attrName>style.visibility</p:attrName>
                                        </p:attrNameLst>
                                      </p:cBhvr>
                                      <p:to>
                                        <p:strVal val="visible"/>
                                      </p:to>
                                    </p:set>
                                    <p:animEffect transition="in" filter="wipe(down)">
                                      <p:cBhvr>
                                        <p:cTn id="26" dur="500"/>
                                        <p:tgtEl>
                                          <p:spTgt spid="146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50"/>
                                        </p:tgtEl>
                                        <p:attrNameLst>
                                          <p:attrName>style.visibility</p:attrName>
                                        </p:attrNameLst>
                                      </p:cBhvr>
                                      <p:to>
                                        <p:strVal val="visible"/>
                                      </p:to>
                                    </p:set>
                                    <p:animEffect transition="in" filter="wipe(down)">
                                      <p:cBhvr>
                                        <p:cTn id="29" dur="500"/>
                                        <p:tgtEl>
                                          <p:spTgt spid="1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9" grpId="0"/>
      <p:bldP spid="1450" grpId="0" animBg="1"/>
      <p:bldP spid="1451" grpId="0"/>
      <p:bldP spid="1452" grpId="0" animBg="1"/>
      <p:bldP spid="146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g26c521aa237_1_0"/>
          <p:cNvSpPr txBox="1">
            <a:spLocks noGrp="1"/>
          </p:cNvSpPr>
          <p:nvPr>
            <p:ph type="title" idx="2"/>
          </p:nvPr>
        </p:nvSpPr>
        <p:spPr>
          <a:xfrm>
            <a:off x="-764456" y="2021569"/>
            <a:ext cx="627401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sz="4400">
                <a:solidFill>
                  <a:schemeClr val="dk1"/>
                </a:solidFill>
              </a:rPr>
              <a:t>04</a:t>
            </a:r>
            <a:endParaRPr sz="4400">
              <a:solidFill>
                <a:schemeClr val="dk1"/>
              </a:solidFill>
            </a:endParaRPr>
          </a:p>
          <a:p>
            <a:pPr marL="0" lvl="0" indent="0" algn="r" rtl="0">
              <a:lnSpc>
                <a:spcPct val="100000"/>
              </a:lnSpc>
              <a:spcBef>
                <a:spcPts val="0"/>
              </a:spcBef>
              <a:spcAft>
                <a:spcPts val="0"/>
              </a:spcAft>
              <a:buSzPts val="6000"/>
              <a:buNone/>
            </a:pPr>
            <a:r>
              <a:rPr lang="en-US" sz="4400">
                <a:solidFill>
                  <a:schemeClr val="dk1"/>
                </a:solidFill>
              </a:rPr>
              <a:t>APPLICATIONS</a:t>
            </a:r>
            <a:endParaRPr sz="4400">
              <a:solidFill>
                <a:schemeClr val="dk1"/>
              </a:solidFill>
            </a:endParaRPr>
          </a:p>
        </p:txBody>
      </p:sp>
      <p:sp>
        <p:nvSpPr>
          <p:cNvPr id="1472" name="Google Shape;1472;g26c521aa237_1_0"/>
          <p:cNvSpPr txBox="1">
            <a:spLocks noGrp="1"/>
          </p:cNvSpPr>
          <p:nvPr>
            <p:ph type="subTitle" idx="1"/>
          </p:nvPr>
        </p:nvSpPr>
        <p:spPr>
          <a:xfrm>
            <a:off x="5910688" y="3138975"/>
            <a:ext cx="25167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Enhancing Application Performance and Scalability</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400"/>
              <a:buNone/>
            </a:pPr>
            <a:endParaRPr/>
          </a:p>
        </p:txBody>
      </p:sp>
      <p:grpSp>
        <p:nvGrpSpPr>
          <p:cNvPr id="1473" name="Google Shape;1473;g26c521aa237_1_0"/>
          <p:cNvGrpSpPr/>
          <p:nvPr/>
        </p:nvGrpSpPr>
        <p:grpSpPr>
          <a:xfrm rot="5400000">
            <a:off x="959343" y="975971"/>
            <a:ext cx="1168925" cy="284175"/>
            <a:chOff x="6017825" y="3809000"/>
            <a:chExt cx="1168925" cy="284175"/>
          </a:xfrm>
        </p:grpSpPr>
        <p:sp>
          <p:nvSpPr>
            <p:cNvPr id="1474" name="Google Shape;1474;g26c521aa237_1_0"/>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g26c521aa237_1_0"/>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g26c521aa237_1_0"/>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g26c521aa237_1_0"/>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g26c521aa237_1_0"/>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g26c521aa237_1_0"/>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g26c521aa237_1_0"/>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g26c521aa237_1_0"/>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g26c521aa237_1_0"/>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g26c521aa237_1_0"/>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g26c521aa237_1_0"/>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g26c521aa237_1_0"/>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g26c521aa237_1_0"/>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g26c521aa237_1_0"/>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g26c521aa237_1_0"/>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g26c521aa237_1_0"/>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g26c521aa237_1_0"/>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g26c521aa237_1_0"/>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2" name="Google Shape;1492;g26c521aa237_1_0"/>
          <p:cNvSpPr/>
          <p:nvPr/>
        </p:nvSpPr>
        <p:spPr>
          <a:xfrm>
            <a:off x="5991875" y="972525"/>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g26c521aa237_1_0"/>
          <p:cNvSpPr/>
          <p:nvPr/>
        </p:nvSpPr>
        <p:spPr>
          <a:xfrm rot="5400000">
            <a:off x="570750" y="4458450"/>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grpSp>
        <p:nvGrpSpPr>
          <p:cNvPr id="1498" name="Google Shape;1498;g2c5296ff819_1_148"/>
          <p:cNvGrpSpPr/>
          <p:nvPr/>
        </p:nvGrpSpPr>
        <p:grpSpPr>
          <a:xfrm>
            <a:off x="5655746" y="1577577"/>
            <a:ext cx="185109" cy="355406"/>
            <a:chOff x="4969421" y="2902852"/>
            <a:chExt cx="185109" cy="355406"/>
          </a:xfrm>
        </p:grpSpPr>
        <p:sp>
          <p:nvSpPr>
            <p:cNvPr id="1499" name="Google Shape;1499;g2c5296ff819_1_148"/>
            <p:cNvSpPr/>
            <p:nvPr/>
          </p:nvSpPr>
          <p:spPr>
            <a:xfrm>
              <a:off x="5022906" y="3084138"/>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g2c5296ff819_1_148"/>
            <p:cNvSpPr/>
            <p:nvPr/>
          </p:nvSpPr>
          <p:spPr>
            <a:xfrm>
              <a:off x="5086998" y="3107265"/>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g2c5296ff819_1_148"/>
            <p:cNvSpPr/>
            <p:nvPr/>
          </p:nvSpPr>
          <p:spPr>
            <a:xfrm>
              <a:off x="5039566" y="3205092"/>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g2c5296ff819_1_148"/>
            <p:cNvSpPr/>
            <p:nvPr/>
          </p:nvSpPr>
          <p:spPr>
            <a:xfrm>
              <a:off x="5086998" y="3175530"/>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g2c5296ff819_1_148"/>
            <p:cNvSpPr/>
            <p:nvPr/>
          </p:nvSpPr>
          <p:spPr>
            <a:xfrm>
              <a:off x="5033131" y="3137623"/>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g2c5296ff819_1_148"/>
            <p:cNvSpPr/>
            <p:nvPr/>
          </p:nvSpPr>
          <p:spPr>
            <a:xfrm>
              <a:off x="4969421" y="2902852"/>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5" name="Google Shape;1505;g2c5296ff819_1_148"/>
          <p:cNvSpPr txBox="1">
            <a:spLocks noGrp="1"/>
          </p:cNvSpPr>
          <p:nvPr>
            <p:ph type="title" idx="4294967295"/>
          </p:nvPr>
        </p:nvSpPr>
        <p:spPr>
          <a:xfrm>
            <a:off x="2640487" y="651554"/>
            <a:ext cx="4623025"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sz="3600"/>
              <a:t>04. APPLICATIONS</a:t>
            </a:r>
            <a:endParaRPr sz="3600"/>
          </a:p>
        </p:txBody>
      </p:sp>
      <p:sp>
        <p:nvSpPr>
          <p:cNvPr id="1506" name="Google Shape;1506;g2c5296ff819_1_148"/>
          <p:cNvSpPr txBox="1">
            <a:spLocks noGrp="1"/>
          </p:cNvSpPr>
          <p:nvPr>
            <p:ph type="subTitle" idx="4"/>
          </p:nvPr>
        </p:nvSpPr>
        <p:spPr>
          <a:xfrm>
            <a:off x="2057600" y="1820901"/>
            <a:ext cx="6253954" cy="658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Why is Redis commonly used for Cache?</a:t>
            </a:r>
            <a:endParaRPr b="0"/>
          </a:p>
        </p:txBody>
      </p:sp>
      <p:sp>
        <p:nvSpPr>
          <p:cNvPr id="1507" name="Google Shape;1507;g2c5296ff819_1_148"/>
          <p:cNvSpPr/>
          <p:nvPr/>
        </p:nvSpPr>
        <p:spPr>
          <a:xfrm>
            <a:off x="1297600" y="186189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8" name="Google Shape;1508;g2c5296ff819_1_148"/>
          <p:cNvGrpSpPr/>
          <p:nvPr/>
        </p:nvGrpSpPr>
        <p:grpSpPr>
          <a:xfrm>
            <a:off x="1521146" y="1977689"/>
            <a:ext cx="185109" cy="355406"/>
            <a:chOff x="1333746" y="2495014"/>
            <a:chExt cx="185109" cy="355406"/>
          </a:xfrm>
        </p:grpSpPr>
        <p:sp>
          <p:nvSpPr>
            <p:cNvPr id="1509" name="Google Shape;1509;g2c5296ff819_1_148"/>
            <p:cNvSpPr/>
            <p:nvPr/>
          </p:nvSpPr>
          <p:spPr>
            <a:xfrm>
              <a:off x="1387231" y="2676300"/>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g2c5296ff819_1_148"/>
            <p:cNvSpPr/>
            <p:nvPr/>
          </p:nvSpPr>
          <p:spPr>
            <a:xfrm>
              <a:off x="1451323" y="2699427"/>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g2c5296ff819_1_148"/>
            <p:cNvSpPr/>
            <p:nvPr/>
          </p:nvSpPr>
          <p:spPr>
            <a:xfrm>
              <a:off x="1403891" y="2797254"/>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g2c5296ff819_1_148"/>
            <p:cNvSpPr/>
            <p:nvPr/>
          </p:nvSpPr>
          <p:spPr>
            <a:xfrm>
              <a:off x="1451323" y="2767692"/>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g2c5296ff819_1_148"/>
            <p:cNvSpPr/>
            <p:nvPr/>
          </p:nvSpPr>
          <p:spPr>
            <a:xfrm>
              <a:off x="1397456" y="2729785"/>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g2c5296ff819_1_148"/>
            <p:cNvSpPr/>
            <p:nvPr/>
          </p:nvSpPr>
          <p:spPr>
            <a:xfrm>
              <a:off x="1333746" y="2495014"/>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5" name="Google Shape;1515;g2c5296ff819_1_148"/>
          <p:cNvSpPr txBox="1">
            <a:spLocks noGrp="1"/>
          </p:cNvSpPr>
          <p:nvPr>
            <p:ph type="subTitle" idx="4"/>
          </p:nvPr>
        </p:nvSpPr>
        <p:spPr>
          <a:xfrm>
            <a:off x="2057600" y="2694613"/>
            <a:ext cx="5788800" cy="658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Its popularity</a:t>
            </a:r>
            <a:endParaRPr b="0"/>
          </a:p>
        </p:txBody>
      </p:sp>
      <p:sp>
        <p:nvSpPr>
          <p:cNvPr id="1516" name="Google Shape;1516;g2c5296ff819_1_148"/>
          <p:cNvSpPr/>
          <p:nvPr/>
        </p:nvSpPr>
        <p:spPr>
          <a:xfrm>
            <a:off x="1297600" y="276584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7" name="Google Shape;1517;g2c5296ff819_1_148"/>
          <p:cNvGrpSpPr/>
          <p:nvPr/>
        </p:nvGrpSpPr>
        <p:grpSpPr>
          <a:xfrm>
            <a:off x="1521146" y="2881639"/>
            <a:ext cx="185109" cy="355406"/>
            <a:chOff x="1333746" y="2495014"/>
            <a:chExt cx="185109" cy="355406"/>
          </a:xfrm>
        </p:grpSpPr>
        <p:sp>
          <p:nvSpPr>
            <p:cNvPr id="1518" name="Google Shape;1518;g2c5296ff819_1_148"/>
            <p:cNvSpPr/>
            <p:nvPr/>
          </p:nvSpPr>
          <p:spPr>
            <a:xfrm>
              <a:off x="1387231" y="2676300"/>
              <a:ext cx="16310" cy="15959"/>
            </a:xfrm>
            <a:custGeom>
              <a:avLst/>
              <a:gdLst/>
              <a:ahLst/>
              <a:cxnLst/>
              <a:rect l="l" t="t" r="r" b="b"/>
              <a:pathLst>
                <a:path w="512" h="501" extrusionOk="0">
                  <a:moveTo>
                    <a:pt x="262" y="1"/>
                  </a:moveTo>
                  <a:cubicBezTo>
                    <a:pt x="119" y="1"/>
                    <a:pt x="0" y="120"/>
                    <a:pt x="0" y="251"/>
                  </a:cubicBezTo>
                  <a:cubicBezTo>
                    <a:pt x="0" y="406"/>
                    <a:pt x="119" y="501"/>
                    <a:pt x="262" y="501"/>
                  </a:cubicBezTo>
                  <a:cubicBezTo>
                    <a:pt x="393" y="501"/>
                    <a:pt x="512" y="382"/>
                    <a:pt x="512" y="251"/>
                  </a:cubicBezTo>
                  <a:cubicBezTo>
                    <a:pt x="512" y="120"/>
                    <a:pt x="405" y="13"/>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g2c5296ff819_1_148"/>
            <p:cNvSpPr/>
            <p:nvPr/>
          </p:nvSpPr>
          <p:spPr>
            <a:xfrm>
              <a:off x="1451323" y="2699427"/>
              <a:ext cx="13284" cy="13315"/>
            </a:xfrm>
            <a:custGeom>
              <a:avLst/>
              <a:gdLst/>
              <a:ahLst/>
              <a:cxnLst/>
              <a:rect l="l" t="t" r="r" b="b"/>
              <a:pathLst>
                <a:path w="417" h="418" extrusionOk="0">
                  <a:moveTo>
                    <a:pt x="221" y="0"/>
                  </a:moveTo>
                  <a:cubicBezTo>
                    <a:pt x="215" y="0"/>
                    <a:pt x="209" y="0"/>
                    <a:pt x="203" y="1"/>
                  </a:cubicBezTo>
                  <a:cubicBezTo>
                    <a:pt x="84" y="1"/>
                    <a:pt x="0" y="96"/>
                    <a:pt x="0" y="215"/>
                  </a:cubicBezTo>
                  <a:cubicBezTo>
                    <a:pt x="0" y="334"/>
                    <a:pt x="84" y="418"/>
                    <a:pt x="203" y="418"/>
                  </a:cubicBezTo>
                  <a:cubicBezTo>
                    <a:pt x="334" y="418"/>
                    <a:pt x="417" y="334"/>
                    <a:pt x="417" y="215"/>
                  </a:cubicBezTo>
                  <a:cubicBezTo>
                    <a:pt x="417" y="92"/>
                    <a:pt x="322" y="0"/>
                    <a:pt x="22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g2c5296ff819_1_148"/>
            <p:cNvSpPr/>
            <p:nvPr/>
          </p:nvSpPr>
          <p:spPr>
            <a:xfrm>
              <a:off x="1403891" y="2797254"/>
              <a:ext cx="13315" cy="13347"/>
            </a:xfrm>
            <a:custGeom>
              <a:avLst/>
              <a:gdLst/>
              <a:ahLst/>
              <a:cxnLst/>
              <a:rect l="l" t="t" r="r" b="b"/>
              <a:pathLst>
                <a:path w="418" h="419" extrusionOk="0">
                  <a:moveTo>
                    <a:pt x="225" y="1"/>
                  </a:moveTo>
                  <a:cubicBezTo>
                    <a:pt x="218" y="1"/>
                    <a:pt x="211" y="1"/>
                    <a:pt x="203" y="2"/>
                  </a:cubicBezTo>
                  <a:cubicBezTo>
                    <a:pt x="84" y="2"/>
                    <a:pt x="1" y="85"/>
                    <a:pt x="1" y="204"/>
                  </a:cubicBezTo>
                  <a:cubicBezTo>
                    <a:pt x="1" y="323"/>
                    <a:pt x="84" y="419"/>
                    <a:pt x="203" y="419"/>
                  </a:cubicBezTo>
                  <a:cubicBezTo>
                    <a:pt x="334" y="419"/>
                    <a:pt x="418" y="323"/>
                    <a:pt x="418" y="204"/>
                  </a:cubicBezTo>
                  <a:cubicBezTo>
                    <a:pt x="418" y="92"/>
                    <a:pt x="343" y="1"/>
                    <a:pt x="2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g2c5296ff819_1_148"/>
            <p:cNvSpPr/>
            <p:nvPr/>
          </p:nvSpPr>
          <p:spPr>
            <a:xfrm>
              <a:off x="1451323" y="2767692"/>
              <a:ext cx="13284" cy="13315"/>
            </a:xfrm>
            <a:custGeom>
              <a:avLst/>
              <a:gdLst/>
              <a:ahLst/>
              <a:cxnLst/>
              <a:rect l="l" t="t" r="r" b="b"/>
              <a:pathLst>
                <a:path w="417" h="418" extrusionOk="0">
                  <a:moveTo>
                    <a:pt x="219" y="0"/>
                  </a:moveTo>
                  <a:cubicBezTo>
                    <a:pt x="214" y="0"/>
                    <a:pt x="208" y="1"/>
                    <a:pt x="203" y="1"/>
                  </a:cubicBezTo>
                  <a:cubicBezTo>
                    <a:pt x="84" y="1"/>
                    <a:pt x="0" y="96"/>
                    <a:pt x="0" y="215"/>
                  </a:cubicBezTo>
                  <a:cubicBezTo>
                    <a:pt x="0" y="323"/>
                    <a:pt x="84" y="418"/>
                    <a:pt x="203" y="418"/>
                  </a:cubicBezTo>
                  <a:cubicBezTo>
                    <a:pt x="334" y="418"/>
                    <a:pt x="417" y="323"/>
                    <a:pt x="417" y="215"/>
                  </a:cubicBezTo>
                  <a:cubicBezTo>
                    <a:pt x="417" y="103"/>
                    <a:pt x="320" y="0"/>
                    <a:pt x="21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g2c5296ff819_1_148"/>
            <p:cNvSpPr/>
            <p:nvPr/>
          </p:nvSpPr>
          <p:spPr>
            <a:xfrm>
              <a:off x="1397456" y="2729785"/>
              <a:ext cx="17106" cy="17106"/>
            </a:xfrm>
            <a:custGeom>
              <a:avLst/>
              <a:gdLst/>
              <a:ahLst/>
              <a:cxnLst/>
              <a:rect l="l" t="t" r="r" b="b"/>
              <a:pathLst>
                <a:path w="537" h="537" extrusionOk="0">
                  <a:moveTo>
                    <a:pt x="262" y="1"/>
                  </a:moveTo>
                  <a:cubicBezTo>
                    <a:pt x="120" y="1"/>
                    <a:pt x="1" y="120"/>
                    <a:pt x="1" y="274"/>
                  </a:cubicBezTo>
                  <a:cubicBezTo>
                    <a:pt x="1" y="417"/>
                    <a:pt x="120" y="536"/>
                    <a:pt x="262" y="536"/>
                  </a:cubicBezTo>
                  <a:cubicBezTo>
                    <a:pt x="417" y="536"/>
                    <a:pt x="536" y="417"/>
                    <a:pt x="536" y="274"/>
                  </a:cubicBezTo>
                  <a:cubicBezTo>
                    <a:pt x="536" y="120"/>
                    <a:pt x="417" y="1"/>
                    <a:pt x="26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g2c5296ff819_1_148"/>
            <p:cNvSpPr/>
            <p:nvPr/>
          </p:nvSpPr>
          <p:spPr>
            <a:xfrm>
              <a:off x="1333746" y="2495014"/>
              <a:ext cx="185109" cy="355406"/>
            </a:xfrm>
            <a:custGeom>
              <a:avLst/>
              <a:gdLst/>
              <a:ahLst/>
              <a:cxnLst/>
              <a:rect l="l" t="t" r="r" b="b"/>
              <a:pathLst>
                <a:path w="5811" h="11157" extrusionOk="0">
                  <a:moveTo>
                    <a:pt x="1916" y="4904"/>
                  </a:moveTo>
                  <a:cubicBezTo>
                    <a:pt x="2183" y="4904"/>
                    <a:pt x="2490" y="4967"/>
                    <a:pt x="2810" y="5156"/>
                  </a:cubicBezTo>
                  <a:cubicBezTo>
                    <a:pt x="3108" y="5335"/>
                    <a:pt x="3426" y="5421"/>
                    <a:pt x="3748" y="5421"/>
                  </a:cubicBezTo>
                  <a:cubicBezTo>
                    <a:pt x="4069" y="5421"/>
                    <a:pt x="4394" y="5335"/>
                    <a:pt x="4703" y="5168"/>
                  </a:cubicBezTo>
                  <a:lnTo>
                    <a:pt x="4703" y="9025"/>
                  </a:lnTo>
                  <a:cubicBezTo>
                    <a:pt x="4703" y="10026"/>
                    <a:pt x="3906" y="10823"/>
                    <a:pt x="2905" y="10823"/>
                  </a:cubicBezTo>
                  <a:cubicBezTo>
                    <a:pt x="1905" y="10823"/>
                    <a:pt x="1108" y="10026"/>
                    <a:pt x="1108" y="9025"/>
                  </a:cubicBezTo>
                  <a:lnTo>
                    <a:pt x="1108" y="5108"/>
                  </a:lnTo>
                  <a:cubicBezTo>
                    <a:pt x="1228" y="5038"/>
                    <a:pt x="1528" y="4904"/>
                    <a:pt x="1916" y="4904"/>
                  </a:cubicBezTo>
                  <a:close/>
                  <a:moveTo>
                    <a:pt x="512" y="1"/>
                  </a:moveTo>
                  <a:cubicBezTo>
                    <a:pt x="226" y="1"/>
                    <a:pt x="0" y="227"/>
                    <a:pt x="0" y="513"/>
                  </a:cubicBezTo>
                  <a:lnTo>
                    <a:pt x="0" y="834"/>
                  </a:lnTo>
                  <a:cubicBezTo>
                    <a:pt x="0" y="1120"/>
                    <a:pt x="226" y="1346"/>
                    <a:pt x="512" y="1346"/>
                  </a:cubicBezTo>
                  <a:lnTo>
                    <a:pt x="774" y="1346"/>
                  </a:lnTo>
                  <a:lnTo>
                    <a:pt x="774" y="9025"/>
                  </a:lnTo>
                  <a:cubicBezTo>
                    <a:pt x="774" y="10204"/>
                    <a:pt x="1727" y="11157"/>
                    <a:pt x="2905" y="11157"/>
                  </a:cubicBezTo>
                  <a:cubicBezTo>
                    <a:pt x="4084" y="11157"/>
                    <a:pt x="5037" y="10204"/>
                    <a:pt x="5037" y="9025"/>
                  </a:cubicBezTo>
                  <a:lnTo>
                    <a:pt x="5037" y="3441"/>
                  </a:lnTo>
                  <a:cubicBezTo>
                    <a:pt x="5037" y="3358"/>
                    <a:pt x="4953" y="3275"/>
                    <a:pt x="4870" y="3275"/>
                  </a:cubicBezTo>
                  <a:cubicBezTo>
                    <a:pt x="4775" y="3275"/>
                    <a:pt x="4703" y="3358"/>
                    <a:pt x="4703" y="3441"/>
                  </a:cubicBezTo>
                  <a:lnTo>
                    <a:pt x="4703" y="4787"/>
                  </a:lnTo>
                  <a:cubicBezTo>
                    <a:pt x="4571" y="4873"/>
                    <a:pt x="4209" y="5081"/>
                    <a:pt x="3757" y="5081"/>
                  </a:cubicBezTo>
                  <a:cubicBezTo>
                    <a:pt x="3519" y="5081"/>
                    <a:pt x="3256" y="5023"/>
                    <a:pt x="2989" y="4858"/>
                  </a:cubicBezTo>
                  <a:cubicBezTo>
                    <a:pt x="2617" y="4633"/>
                    <a:pt x="2259" y="4557"/>
                    <a:pt x="1945" y="4557"/>
                  </a:cubicBezTo>
                  <a:cubicBezTo>
                    <a:pt x="1596" y="4557"/>
                    <a:pt x="1302" y="4651"/>
                    <a:pt x="1108" y="4739"/>
                  </a:cubicBezTo>
                  <a:lnTo>
                    <a:pt x="1108" y="1334"/>
                  </a:lnTo>
                  <a:lnTo>
                    <a:pt x="4703" y="1334"/>
                  </a:lnTo>
                  <a:lnTo>
                    <a:pt x="4703" y="2560"/>
                  </a:lnTo>
                  <a:cubicBezTo>
                    <a:pt x="4703" y="2656"/>
                    <a:pt x="4775" y="2727"/>
                    <a:pt x="4870" y="2727"/>
                  </a:cubicBezTo>
                  <a:cubicBezTo>
                    <a:pt x="4953" y="2727"/>
                    <a:pt x="5037" y="2656"/>
                    <a:pt x="5037" y="2560"/>
                  </a:cubicBezTo>
                  <a:lnTo>
                    <a:pt x="5037" y="1334"/>
                  </a:lnTo>
                  <a:lnTo>
                    <a:pt x="5299" y="1334"/>
                  </a:lnTo>
                  <a:cubicBezTo>
                    <a:pt x="5584" y="1334"/>
                    <a:pt x="5811" y="1108"/>
                    <a:pt x="5811" y="822"/>
                  </a:cubicBezTo>
                  <a:lnTo>
                    <a:pt x="5811" y="501"/>
                  </a:lnTo>
                  <a:cubicBezTo>
                    <a:pt x="5787" y="227"/>
                    <a:pt x="5549" y="1"/>
                    <a:pt x="5287" y="1"/>
                  </a:cubicBezTo>
                  <a:lnTo>
                    <a:pt x="1822" y="1"/>
                  </a:lnTo>
                  <a:cubicBezTo>
                    <a:pt x="1727" y="1"/>
                    <a:pt x="1655" y="84"/>
                    <a:pt x="1655" y="167"/>
                  </a:cubicBezTo>
                  <a:cubicBezTo>
                    <a:pt x="1655" y="263"/>
                    <a:pt x="1727" y="334"/>
                    <a:pt x="1822" y="334"/>
                  </a:cubicBezTo>
                  <a:lnTo>
                    <a:pt x="5287" y="334"/>
                  </a:lnTo>
                  <a:cubicBezTo>
                    <a:pt x="5394" y="334"/>
                    <a:pt x="5465" y="405"/>
                    <a:pt x="5465" y="513"/>
                  </a:cubicBezTo>
                  <a:lnTo>
                    <a:pt x="5465" y="834"/>
                  </a:lnTo>
                  <a:cubicBezTo>
                    <a:pt x="5465" y="941"/>
                    <a:pt x="5394" y="1013"/>
                    <a:pt x="5287" y="1013"/>
                  </a:cubicBezTo>
                  <a:lnTo>
                    <a:pt x="512" y="1013"/>
                  </a:lnTo>
                  <a:cubicBezTo>
                    <a:pt x="405" y="1013"/>
                    <a:pt x="334" y="941"/>
                    <a:pt x="334" y="834"/>
                  </a:cubicBezTo>
                  <a:lnTo>
                    <a:pt x="334" y="513"/>
                  </a:lnTo>
                  <a:cubicBezTo>
                    <a:pt x="334" y="405"/>
                    <a:pt x="405" y="334"/>
                    <a:pt x="512" y="334"/>
                  </a:cubicBezTo>
                  <a:lnTo>
                    <a:pt x="941" y="334"/>
                  </a:lnTo>
                  <a:cubicBezTo>
                    <a:pt x="1024" y="334"/>
                    <a:pt x="1108" y="263"/>
                    <a:pt x="1108" y="167"/>
                  </a:cubicBezTo>
                  <a:cubicBezTo>
                    <a:pt x="1108" y="84"/>
                    <a:pt x="1024" y="1"/>
                    <a:pt x="9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Slide Number Placeholder 2">
            <a:extLst>
              <a:ext uri="{FF2B5EF4-FFF2-40B4-BE49-F238E27FC236}">
                <a16:creationId xmlns:a16="http://schemas.microsoft.com/office/drawing/2014/main" id="{F7B111F8-F3ED-BBED-41D4-847345EB706F}"/>
              </a:ext>
            </a:extLst>
          </p:cNvPr>
          <p:cNvSpPr>
            <a:spLocks noGrp="1"/>
          </p:cNvSpPr>
          <p:nvPr>
            <p:ph type="sldNum" sz="quarter" idx="10"/>
          </p:nvPr>
        </p:nvSpPr>
        <p:spPr/>
        <p:txBody>
          <a:bodyPr/>
          <a:lstStyle/>
          <a:p>
            <a:fld id="{C514D4F2-DA1E-44DF-8B4B-CC69765DAFF4}"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6"/>
          <p:cNvSpPr txBox="1">
            <a:spLocks noGrp="1"/>
          </p:cNvSpPr>
          <p:nvPr>
            <p:ph type="title"/>
          </p:nvPr>
        </p:nvSpPr>
        <p:spPr>
          <a:xfrm>
            <a:off x="716613" y="2469075"/>
            <a:ext cx="4556400" cy="1260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sz="4200"/>
              <a:t>INTRODUCTION</a:t>
            </a:r>
            <a:endParaRPr sz="4200" b="0">
              <a:latin typeface="Red Hat Text Light"/>
              <a:ea typeface="Red Hat Text Light"/>
              <a:cs typeface="Red Hat Text Light"/>
              <a:sym typeface="Red Hat Text Light"/>
            </a:endParaRPr>
          </a:p>
        </p:txBody>
      </p:sp>
      <p:sp>
        <p:nvSpPr>
          <p:cNvPr id="1050" name="Google Shape;1050;p6"/>
          <p:cNvSpPr txBox="1">
            <a:spLocks noGrp="1"/>
          </p:cNvSpPr>
          <p:nvPr>
            <p:ph type="title" idx="2"/>
          </p:nvPr>
        </p:nvSpPr>
        <p:spPr>
          <a:xfrm>
            <a:off x="4238613" y="1702525"/>
            <a:ext cx="10344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solidFill>
                  <a:schemeClr val="dk1"/>
                </a:solidFill>
              </a:rPr>
              <a:t>01</a:t>
            </a:r>
            <a:endParaRPr>
              <a:solidFill>
                <a:schemeClr val="dk1"/>
              </a:solidFill>
            </a:endParaRPr>
          </a:p>
        </p:txBody>
      </p:sp>
      <p:sp>
        <p:nvSpPr>
          <p:cNvPr id="1051" name="Google Shape;1051;p6"/>
          <p:cNvSpPr txBox="1">
            <a:spLocks noGrp="1"/>
          </p:cNvSpPr>
          <p:nvPr>
            <p:ph type="subTitle" idx="1"/>
          </p:nvPr>
        </p:nvSpPr>
        <p:spPr>
          <a:xfrm>
            <a:off x="5910688" y="3138975"/>
            <a:ext cx="25167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General introduction to Redis</a:t>
            </a:r>
            <a:endParaRPr/>
          </a:p>
          <a:p>
            <a:pPr marL="0" lvl="0" indent="0" algn="l" rtl="0">
              <a:spcBef>
                <a:spcPts val="0"/>
              </a:spcBef>
              <a:spcAft>
                <a:spcPts val="0"/>
              </a:spcAft>
              <a:buNone/>
            </a:pPr>
            <a:endParaRPr/>
          </a:p>
          <a:p>
            <a:pPr marL="0" lvl="0" indent="0" algn="l" rtl="0">
              <a:lnSpc>
                <a:spcPct val="100000"/>
              </a:lnSpc>
              <a:spcBef>
                <a:spcPts val="0"/>
              </a:spcBef>
              <a:spcAft>
                <a:spcPts val="0"/>
              </a:spcAft>
              <a:buSzPts val="1400"/>
              <a:buNone/>
            </a:pPr>
            <a:endParaRPr/>
          </a:p>
        </p:txBody>
      </p:sp>
      <p:grpSp>
        <p:nvGrpSpPr>
          <p:cNvPr id="1052" name="Google Shape;1052;p6"/>
          <p:cNvGrpSpPr/>
          <p:nvPr/>
        </p:nvGrpSpPr>
        <p:grpSpPr>
          <a:xfrm rot="5400000">
            <a:off x="959343" y="975971"/>
            <a:ext cx="1168925" cy="284175"/>
            <a:chOff x="6017825" y="3809000"/>
            <a:chExt cx="1168925" cy="284175"/>
          </a:xfrm>
        </p:grpSpPr>
        <p:sp>
          <p:nvSpPr>
            <p:cNvPr id="1053" name="Google Shape;1053;p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Slide Number Placeholder 2">
            <a:extLst>
              <a:ext uri="{FF2B5EF4-FFF2-40B4-BE49-F238E27FC236}">
                <a16:creationId xmlns:a16="http://schemas.microsoft.com/office/drawing/2014/main" id="{BF5F590F-5811-DD31-8822-93F2EB6B9371}"/>
              </a:ext>
            </a:extLst>
          </p:cNvPr>
          <p:cNvSpPr txBox="1">
            <a:spLocks/>
          </p:cNvSpPr>
          <p:nvPr/>
        </p:nvSpPr>
        <p:spPr>
          <a:xfrm>
            <a:off x="6846570" y="96203"/>
            <a:ext cx="20574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C514D4F2-DA1E-44DF-8B4B-CC69765DAFF4}" type="slidenum">
              <a:rPr lang="en-US" b="1" smtClean="0"/>
              <a:pPr algn="r"/>
              <a:t>4</a:t>
            </a:fld>
            <a:endParaRPr 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g2c5296ff819_1_177"/>
          <p:cNvSpPr txBox="1"/>
          <p:nvPr/>
        </p:nvSpPr>
        <p:spPr>
          <a:xfrm>
            <a:off x="1351355" y="622974"/>
            <a:ext cx="70194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Why is Redis widely used for caching?</a:t>
            </a:r>
            <a:endParaRPr sz="2400" b="0" i="0" u="none" strike="noStrike" cap="none">
              <a:solidFill>
                <a:schemeClr val="dk1"/>
              </a:solidFill>
              <a:latin typeface="Red Hat Text"/>
              <a:ea typeface="Red Hat Text"/>
              <a:cs typeface="Red Hat Text"/>
              <a:sym typeface="Red Hat Text"/>
            </a:endParaRPr>
          </a:p>
        </p:txBody>
      </p:sp>
      <p:sp>
        <p:nvSpPr>
          <p:cNvPr id="1529" name="Google Shape;1529;g2c5296ff819_1_177"/>
          <p:cNvSpPr txBox="1"/>
          <p:nvPr/>
        </p:nvSpPr>
        <p:spPr>
          <a:xfrm>
            <a:off x="1351349" y="1281175"/>
            <a:ext cx="4604700" cy="501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01. Traditional data access method</a:t>
            </a:r>
            <a:endParaRPr b="1"/>
          </a:p>
        </p:txBody>
      </p:sp>
      <p:pic>
        <p:nvPicPr>
          <p:cNvPr id="1530" name="Google Shape;1530;g2c5296ff819_1_177"/>
          <p:cNvPicPr preferRelativeResize="0"/>
          <p:nvPr/>
        </p:nvPicPr>
        <p:blipFill rotWithShape="1">
          <a:blip r:embed="rId3">
            <a:alphaModFix/>
          </a:blip>
          <a:srcRect/>
          <a:stretch/>
        </p:blipFill>
        <p:spPr>
          <a:xfrm>
            <a:off x="2032618" y="1782978"/>
            <a:ext cx="5176299" cy="2764237"/>
          </a:xfrm>
          <a:prstGeom prst="roundRect">
            <a:avLst>
              <a:gd name="adj" fmla="val 1148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31" name="Google Shape;1531;g2c5296ff819_1_177"/>
          <p:cNvSpPr/>
          <p:nvPr/>
        </p:nvSpPr>
        <p:spPr>
          <a:xfrm>
            <a:off x="7824647" y="3851107"/>
            <a:ext cx="741600" cy="325200"/>
          </a:xfrm>
          <a:prstGeom prst="rightArrow">
            <a:avLst>
              <a:gd name="adj1" fmla="val 50000"/>
              <a:gd name="adj2" fmla="val 50000"/>
            </a:avLst>
          </a:prstGeom>
          <a:solidFill>
            <a:srgbClr val="FECA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32" name="Google Shape;1532;g2c5296ff819_1_177" descr="Amazon.com: Cat Crying Meme 貼紙貼花乙烯保險槓貼紙防水5 英吋: 汽車"/>
          <p:cNvPicPr preferRelativeResize="0"/>
          <p:nvPr/>
        </p:nvPicPr>
        <p:blipFill rotWithShape="1">
          <a:blip r:embed="rId4">
            <a:alphaModFix/>
          </a:blip>
          <a:srcRect/>
          <a:stretch/>
        </p:blipFill>
        <p:spPr>
          <a:xfrm>
            <a:off x="7549626" y="2043105"/>
            <a:ext cx="1291720" cy="1291720"/>
          </a:xfrm>
          <a:prstGeom prst="rect">
            <a:avLst/>
          </a:prstGeom>
          <a:noFill/>
          <a:ln>
            <a:noFill/>
          </a:ln>
        </p:spPr>
      </p:pic>
      <p:sp>
        <p:nvSpPr>
          <p:cNvPr id="1533" name="Google Shape;1533;g2c5296ff819_1_177"/>
          <p:cNvSpPr txBox="1">
            <a:spLocks noGrp="1"/>
          </p:cNvSpPr>
          <p:nvPr>
            <p:ph type="title"/>
          </p:nvPr>
        </p:nvSpPr>
        <p:spPr>
          <a:xfrm>
            <a:off x="7322725" y="3359700"/>
            <a:ext cx="1689300" cy="466500"/>
          </a:xfrm>
          <a:prstGeom prst="rect">
            <a:avLst/>
          </a:prstGeom>
          <a:solidFill>
            <a:srgbClr val="FF0000"/>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1600">
                <a:solidFill>
                  <a:schemeClr val="accent6"/>
                </a:solidFill>
              </a:rPr>
              <a:t>Performance ?</a:t>
            </a:r>
            <a:endParaRPr sz="1600">
              <a:solidFill>
                <a:schemeClr val="accent6"/>
              </a:solidFill>
            </a:endParaRPr>
          </a:p>
        </p:txBody>
      </p:sp>
      <p:sp>
        <p:nvSpPr>
          <p:cNvPr id="3" name="Slide Number Placeholder 2">
            <a:extLst>
              <a:ext uri="{FF2B5EF4-FFF2-40B4-BE49-F238E27FC236}">
                <a16:creationId xmlns:a16="http://schemas.microsoft.com/office/drawing/2014/main" id="{D2959DF6-BFD4-E9F8-9103-052CC4F57EB6}"/>
              </a:ext>
            </a:extLst>
          </p:cNvPr>
          <p:cNvSpPr>
            <a:spLocks noGrp="1"/>
          </p:cNvSpPr>
          <p:nvPr>
            <p:ph type="sldNum" sz="quarter" idx="10"/>
          </p:nvPr>
        </p:nvSpPr>
        <p:spPr/>
        <p:txBody>
          <a:bodyPr/>
          <a:lstStyle/>
          <a:p>
            <a:fld id="{C514D4F2-DA1E-44DF-8B4B-CC69765DAFF4}" type="slidenum">
              <a:rPr lang="en-US" smtClean="0"/>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30"/>
                                        </p:tgtEl>
                                        <p:attrNameLst>
                                          <p:attrName>style.visibility</p:attrName>
                                        </p:attrNameLst>
                                      </p:cBhvr>
                                      <p:to>
                                        <p:strVal val="visible"/>
                                      </p:to>
                                    </p:set>
                                    <p:animEffect transition="in" filter="wipe(up)">
                                      <p:cBhvr>
                                        <p:cTn id="7" dur="500"/>
                                        <p:tgtEl>
                                          <p:spTgt spid="1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2"/>
                                        </p:tgtEl>
                                        <p:attrNameLst>
                                          <p:attrName>style.visibility</p:attrName>
                                        </p:attrNameLst>
                                      </p:cBhvr>
                                      <p:to>
                                        <p:strVal val="visible"/>
                                      </p:to>
                                    </p:set>
                                    <p:animEffect transition="in" filter="wipe(left)">
                                      <p:cBhvr>
                                        <p:cTn id="12" dur="500"/>
                                        <p:tgtEl>
                                          <p:spTgt spid="153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33"/>
                                        </p:tgtEl>
                                        <p:attrNameLst>
                                          <p:attrName>style.visibility</p:attrName>
                                        </p:attrNameLst>
                                      </p:cBhvr>
                                      <p:to>
                                        <p:strVal val="visible"/>
                                      </p:to>
                                    </p:set>
                                    <p:animEffect transition="in" filter="wipe(left)">
                                      <p:cBhvr>
                                        <p:cTn id="15" dur="500"/>
                                        <p:tgtEl>
                                          <p:spTgt spid="153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31"/>
                                        </p:tgtEl>
                                        <p:attrNameLst>
                                          <p:attrName>style.visibility</p:attrName>
                                        </p:attrNameLst>
                                      </p:cBhvr>
                                      <p:to>
                                        <p:strVal val="visible"/>
                                      </p:to>
                                    </p:set>
                                    <p:animEffect transition="in" filter="wipe(left)">
                                      <p:cBhvr>
                                        <p:cTn id="18" dur="500"/>
                                        <p:tgtEl>
                                          <p:spTgt spid="1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1" grpId="0" animBg="1"/>
      <p:bldP spid="15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g2c5296ff819_1_186"/>
          <p:cNvSpPr txBox="1"/>
          <p:nvPr/>
        </p:nvSpPr>
        <p:spPr>
          <a:xfrm>
            <a:off x="1351355" y="622974"/>
            <a:ext cx="70194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Why is Redis widely used for caching?</a:t>
            </a:r>
            <a:endParaRPr sz="2400" b="0" i="0" u="none" strike="noStrike" cap="none">
              <a:solidFill>
                <a:schemeClr val="dk1"/>
              </a:solidFill>
              <a:latin typeface="Red Hat Text"/>
              <a:ea typeface="Red Hat Text"/>
              <a:cs typeface="Red Hat Text"/>
              <a:sym typeface="Red Hat Text"/>
            </a:endParaRPr>
          </a:p>
        </p:txBody>
      </p:sp>
      <p:sp>
        <p:nvSpPr>
          <p:cNvPr id="1540" name="Google Shape;1540;g2c5296ff819_1_186"/>
          <p:cNvSpPr txBox="1"/>
          <p:nvPr/>
        </p:nvSpPr>
        <p:spPr>
          <a:xfrm>
            <a:off x="1351348" y="1281175"/>
            <a:ext cx="5136900" cy="501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02. Solution to reduce access traffic</a:t>
            </a:r>
            <a:endParaRPr b="1"/>
          </a:p>
        </p:txBody>
      </p:sp>
      <p:sp>
        <p:nvSpPr>
          <p:cNvPr id="1541" name="Google Shape;1541;g2c5296ff819_1_186"/>
          <p:cNvSpPr/>
          <p:nvPr/>
        </p:nvSpPr>
        <p:spPr>
          <a:xfrm>
            <a:off x="7518125" y="2924687"/>
            <a:ext cx="741600" cy="325200"/>
          </a:xfrm>
          <a:prstGeom prst="rightArrow">
            <a:avLst>
              <a:gd name="adj1" fmla="val 50000"/>
              <a:gd name="adj2" fmla="val 50000"/>
            </a:avLst>
          </a:prstGeom>
          <a:solidFill>
            <a:srgbClr val="FECA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42" name="Google Shape;1542;g2c5296ff819_1_186"/>
          <p:cNvPicPr preferRelativeResize="0"/>
          <p:nvPr/>
        </p:nvPicPr>
        <p:blipFill rotWithShape="1">
          <a:blip r:embed="rId3">
            <a:alphaModFix/>
          </a:blip>
          <a:srcRect/>
          <a:stretch/>
        </p:blipFill>
        <p:spPr>
          <a:xfrm>
            <a:off x="2032076" y="1712222"/>
            <a:ext cx="4344339" cy="2842343"/>
          </a:xfrm>
          <a:prstGeom prst="roundRect">
            <a:avLst>
              <a:gd name="adj" fmla="val 883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43" name="Google Shape;1543;g2c5296ff819_1_186"/>
          <p:cNvSpPr/>
          <p:nvPr/>
        </p:nvSpPr>
        <p:spPr>
          <a:xfrm>
            <a:off x="4279391" y="1712222"/>
            <a:ext cx="991500" cy="27501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04D4A654-A415-5353-383A-DEDD40DF76E4}"/>
              </a:ext>
            </a:extLst>
          </p:cNvPr>
          <p:cNvSpPr>
            <a:spLocks noGrp="1"/>
          </p:cNvSpPr>
          <p:nvPr>
            <p:ph type="sldNum" sz="quarter" idx="10"/>
          </p:nvPr>
        </p:nvSpPr>
        <p:spPr/>
        <p:txBody>
          <a:bodyPr/>
          <a:lstStyle/>
          <a:p>
            <a:fld id="{C514D4F2-DA1E-44DF-8B4B-CC69765DAFF4}" type="slidenum">
              <a:rPr lang="en-US" smtClean="0"/>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wipe(down)">
                                      <p:cBhvr>
                                        <p:cTn id="7" dur="500"/>
                                        <p:tgtEl>
                                          <p:spTgt spid="15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43"/>
                                        </p:tgtEl>
                                        <p:attrNameLst>
                                          <p:attrName>style.visibility</p:attrName>
                                        </p:attrNameLst>
                                      </p:cBhvr>
                                      <p:to>
                                        <p:strVal val="visible"/>
                                      </p:to>
                                    </p:set>
                                    <p:animEffect transition="in" filter="wipe(down)">
                                      <p:cBhvr>
                                        <p:cTn id="12" dur="500"/>
                                        <p:tgtEl>
                                          <p:spTgt spid="1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2c5296ff819_1_194"/>
          <p:cNvSpPr txBox="1"/>
          <p:nvPr/>
        </p:nvSpPr>
        <p:spPr>
          <a:xfrm>
            <a:off x="1351355" y="622974"/>
            <a:ext cx="70194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Why is Redis widely used for caching?</a:t>
            </a:r>
            <a:endParaRPr sz="2400" b="0" i="0" u="none" strike="noStrike" cap="none">
              <a:solidFill>
                <a:schemeClr val="dk1"/>
              </a:solidFill>
              <a:latin typeface="Red Hat Text"/>
              <a:ea typeface="Red Hat Text"/>
              <a:cs typeface="Red Hat Text"/>
              <a:sym typeface="Red Hat Text"/>
            </a:endParaRPr>
          </a:p>
        </p:txBody>
      </p:sp>
      <p:sp>
        <p:nvSpPr>
          <p:cNvPr id="1550" name="Google Shape;1550;g2c5296ff819_1_194"/>
          <p:cNvSpPr txBox="1"/>
          <p:nvPr/>
        </p:nvSpPr>
        <p:spPr>
          <a:xfrm>
            <a:off x="1351349" y="1210425"/>
            <a:ext cx="6076800" cy="501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03. Efficiency when applying Redis for caching</a:t>
            </a:r>
            <a:endParaRPr b="1"/>
          </a:p>
        </p:txBody>
      </p:sp>
      <p:pic>
        <p:nvPicPr>
          <p:cNvPr id="1551" name="Google Shape;1551;g2c5296ff819_1_194"/>
          <p:cNvPicPr preferRelativeResize="0"/>
          <p:nvPr/>
        </p:nvPicPr>
        <p:blipFill rotWithShape="1">
          <a:blip r:embed="rId3">
            <a:alphaModFix/>
          </a:blip>
          <a:srcRect/>
          <a:stretch/>
        </p:blipFill>
        <p:spPr>
          <a:xfrm>
            <a:off x="2020484" y="1675133"/>
            <a:ext cx="5103030" cy="2927264"/>
          </a:xfrm>
          <a:prstGeom prst="roundRect">
            <a:avLst>
              <a:gd name="adj" fmla="val 797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52" name="Google Shape;1552;g2c5296ff819_1_194" descr="A red circle with a white x in it&#10;&#10;Description automatically generated"/>
          <p:cNvPicPr preferRelativeResize="0"/>
          <p:nvPr/>
        </p:nvPicPr>
        <p:blipFill rotWithShape="1">
          <a:blip r:embed="rId4">
            <a:alphaModFix/>
          </a:blip>
          <a:srcRect/>
          <a:stretch/>
        </p:blipFill>
        <p:spPr>
          <a:xfrm>
            <a:off x="6329340" y="2027601"/>
            <a:ext cx="429600" cy="429600"/>
          </a:xfrm>
          <a:prstGeom prst="rect">
            <a:avLst/>
          </a:prstGeom>
          <a:noFill/>
          <a:ln>
            <a:noFill/>
          </a:ln>
        </p:spPr>
      </p:pic>
      <p:pic>
        <p:nvPicPr>
          <p:cNvPr id="1553" name="Google Shape;1553;g2c5296ff819_1_194" descr="Pegatina for Sale con la obra «Gavin pensando» de deetyamundra | Redbubble"/>
          <p:cNvPicPr preferRelativeResize="0"/>
          <p:nvPr/>
        </p:nvPicPr>
        <p:blipFill rotWithShape="1">
          <a:blip r:embed="rId5">
            <a:alphaModFix/>
          </a:blip>
          <a:srcRect/>
          <a:stretch/>
        </p:blipFill>
        <p:spPr>
          <a:xfrm>
            <a:off x="7123515" y="2554605"/>
            <a:ext cx="1728261" cy="2304345"/>
          </a:xfrm>
          <a:prstGeom prst="rect">
            <a:avLst/>
          </a:prstGeom>
          <a:noFill/>
          <a:ln>
            <a:noFill/>
          </a:ln>
        </p:spPr>
      </p:pic>
      <p:sp>
        <p:nvSpPr>
          <p:cNvPr id="1554" name="Google Shape;1554;g2c5296ff819_1_194"/>
          <p:cNvSpPr/>
          <p:nvPr/>
        </p:nvSpPr>
        <p:spPr>
          <a:xfrm>
            <a:off x="7271097" y="1573530"/>
            <a:ext cx="1776900" cy="1127700"/>
          </a:xfrm>
          <a:prstGeom prst="wedgeEllipseCallout">
            <a:avLst>
              <a:gd name="adj1" fmla="val -20833"/>
              <a:gd name="adj2" fmla="val 62500"/>
            </a:avLst>
          </a:prstGeom>
          <a:solidFill>
            <a:srgbClr val="0070C0"/>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2"/>
              </a:solidFill>
              <a:highlight>
                <a:srgbClr val="FF0000"/>
              </a:highlight>
              <a:latin typeface="Arial"/>
              <a:ea typeface="Arial"/>
              <a:cs typeface="Arial"/>
              <a:sym typeface="Arial"/>
            </a:endParaRPr>
          </a:p>
        </p:txBody>
      </p:sp>
      <p:sp>
        <p:nvSpPr>
          <p:cNvPr id="1555" name="Google Shape;1555;g2c5296ff819_1_194"/>
          <p:cNvSpPr txBox="1"/>
          <p:nvPr/>
        </p:nvSpPr>
        <p:spPr>
          <a:xfrm>
            <a:off x="7428069" y="1874520"/>
            <a:ext cx="1494900" cy="680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r>
              <a:rPr lang="en" sz="1400" i="0" u="none" strike="noStrike" cap="none">
                <a:solidFill>
                  <a:schemeClr val="accent6"/>
                </a:solidFill>
                <a:latin typeface="Red Hat Text"/>
                <a:ea typeface="Red Hat Text"/>
                <a:cs typeface="Red Hat Text"/>
                <a:sym typeface="Red Hat Text"/>
              </a:rPr>
              <a:t>What needs to be </a:t>
            </a:r>
            <a:r>
              <a:rPr lang="en" sz="1400" b="1" i="0" u="none" strike="noStrike" cap="none">
                <a:solidFill>
                  <a:schemeClr val="accent6"/>
                </a:solidFill>
                <a:latin typeface="Red Hat Text"/>
                <a:ea typeface="Red Hat Text"/>
                <a:cs typeface="Red Hat Text"/>
                <a:sym typeface="Red Hat Text"/>
              </a:rPr>
              <a:t>stored in Redis?</a:t>
            </a:r>
            <a:endParaRPr b="1">
              <a:solidFill>
                <a:schemeClr val="accent6"/>
              </a:solidFill>
            </a:endParaRPr>
          </a:p>
        </p:txBody>
      </p:sp>
      <p:sp>
        <p:nvSpPr>
          <p:cNvPr id="3" name="Slide Number Placeholder 2">
            <a:extLst>
              <a:ext uri="{FF2B5EF4-FFF2-40B4-BE49-F238E27FC236}">
                <a16:creationId xmlns:a16="http://schemas.microsoft.com/office/drawing/2014/main" id="{B21C60AE-8BBC-BCF2-B20D-8B9802C166AE}"/>
              </a:ext>
            </a:extLst>
          </p:cNvPr>
          <p:cNvSpPr>
            <a:spLocks noGrp="1"/>
          </p:cNvSpPr>
          <p:nvPr>
            <p:ph type="sldNum" sz="quarter" idx="10"/>
          </p:nvPr>
        </p:nvSpPr>
        <p:spPr/>
        <p:txBody>
          <a:bodyPr/>
          <a:lstStyle/>
          <a:p>
            <a:fld id="{C514D4F2-DA1E-44DF-8B4B-CC69765DAFF4}" type="slidenum">
              <a:rPr lang="en-US" smtClean="0"/>
              <a:pPr/>
              <a:t>42</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51"/>
                                        </p:tgtEl>
                                        <p:attrNameLst>
                                          <p:attrName>style.visibility</p:attrName>
                                        </p:attrNameLst>
                                      </p:cBhvr>
                                      <p:to>
                                        <p:strVal val="visible"/>
                                      </p:to>
                                    </p:set>
                                    <p:animEffect transition="in" filter="wipe(down)">
                                      <p:cBhvr>
                                        <p:cTn id="7" dur="500"/>
                                        <p:tgtEl>
                                          <p:spTgt spid="15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52"/>
                                        </p:tgtEl>
                                        <p:attrNameLst>
                                          <p:attrName>style.visibility</p:attrName>
                                        </p:attrNameLst>
                                      </p:cBhvr>
                                      <p:to>
                                        <p:strVal val="visible"/>
                                      </p:to>
                                    </p:set>
                                    <p:animEffect transition="in" filter="wipe(down)">
                                      <p:cBhvr>
                                        <p:cTn id="12" dur="500"/>
                                        <p:tgtEl>
                                          <p:spTgt spid="155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553"/>
                                        </p:tgtEl>
                                        <p:attrNameLst>
                                          <p:attrName>style.visibility</p:attrName>
                                        </p:attrNameLst>
                                      </p:cBhvr>
                                      <p:to>
                                        <p:strVal val="visible"/>
                                      </p:to>
                                    </p:set>
                                    <p:anim calcmode="lin" valueType="num">
                                      <p:cBhvr>
                                        <p:cTn id="17" dur="500" fill="hold"/>
                                        <p:tgtEl>
                                          <p:spTgt spid="1553"/>
                                        </p:tgtEl>
                                        <p:attrNameLst>
                                          <p:attrName>ppt_w</p:attrName>
                                        </p:attrNameLst>
                                      </p:cBhvr>
                                      <p:tavLst>
                                        <p:tav tm="0">
                                          <p:val>
                                            <p:fltVal val="0"/>
                                          </p:val>
                                        </p:tav>
                                        <p:tav tm="100000">
                                          <p:val>
                                            <p:strVal val="#ppt_w"/>
                                          </p:val>
                                        </p:tav>
                                      </p:tavLst>
                                    </p:anim>
                                    <p:anim calcmode="lin" valueType="num">
                                      <p:cBhvr>
                                        <p:cTn id="18" dur="500" fill="hold"/>
                                        <p:tgtEl>
                                          <p:spTgt spid="1553"/>
                                        </p:tgtEl>
                                        <p:attrNameLst>
                                          <p:attrName>ppt_h</p:attrName>
                                        </p:attrNameLst>
                                      </p:cBhvr>
                                      <p:tavLst>
                                        <p:tav tm="0">
                                          <p:val>
                                            <p:fltVal val="0"/>
                                          </p:val>
                                        </p:tav>
                                        <p:tav tm="100000">
                                          <p:val>
                                            <p:strVal val="#ppt_h"/>
                                          </p:val>
                                        </p:tav>
                                      </p:tavLst>
                                    </p:anim>
                                    <p:animEffect transition="in" filter="fade">
                                      <p:cBhvr>
                                        <p:cTn id="19" dur="500"/>
                                        <p:tgtEl>
                                          <p:spTgt spid="15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54"/>
                                        </p:tgtEl>
                                        <p:attrNameLst>
                                          <p:attrName>style.visibility</p:attrName>
                                        </p:attrNameLst>
                                      </p:cBhvr>
                                      <p:to>
                                        <p:strVal val="visible"/>
                                      </p:to>
                                    </p:set>
                                    <p:anim calcmode="lin" valueType="num">
                                      <p:cBhvr>
                                        <p:cTn id="22" dur="500" fill="hold"/>
                                        <p:tgtEl>
                                          <p:spTgt spid="1554"/>
                                        </p:tgtEl>
                                        <p:attrNameLst>
                                          <p:attrName>ppt_w</p:attrName>
                                        </p:attrNameLst>
                                      </p:cBhvr>
                                      <p:tavLst>
                                        <p:tav tm="0">
                                          <p:val>
                                            <p:fltVal val="0"/>
                                          </p:val>
                                        </p:tav>
                                        <p:tav tm="100000">
                                          <p:val>
                                            <p:strVal val="#ppt_w"/>
                                          </p:val>
                                        </p:tav>
                                      </p:tavLst>
                                    </p:anim>
                                    <p:anim calcmode="lin" valueType="num">
                                      <p:cBhvr>
                                        <p:cTn id="23" dur="500" fill="hold"/>
                                        <p:tgtEl>
                                          <p:spTgt spid="1554"/>
                                        </p:tgtEl>
                                        <p:attrNameLst>
                                          <p:attrName>ppt_h</p:attrName>
                                        </p:attrNameLst>
                                      </p:cBhvr>
                                      <p:tavLst>
                                        <p:tav tm="0">
                                          <p:val>
                                            <p:fltVal val="0"/>
                                          </p:val>
                                        </p:tav>
                                        <p:tav tm="100000">
                                          <p:val>
                                            <p:strVal val="#ppt_h"/>
                                          </p:val>
                                        </p:tav>
                                      </p:tavLst>
                                    </p:anim>
                                    <p:animEffect transition="in" filter="fade">
                                      <p:cBhvr>
                                        <p:cTn id="24" dur="500"/>
                                        <p:tgtEl>
                                          <p:spTgt spid="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g2c5296ff819_1_204"/>
          <p:cNvSpPr txBox="1"/>
          <p:nvPr/>
        </p:nvSpPr>
        <p:spPr>
          <a:xfrm>
            <a:off x="1333942" y="1269969"/>
            <a:ext cx="27609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Redis data store</a:t>
            </a:r>
            <a:endParaRPr sz="2400" b="0" i="0" u="none" strike="noStrike" cap="none">
              <a:solidFill>
                <a:schemeClr val="dk1"/>
              </a:solidFill>
              <a:latin typeface="Red Hat Text"/>
              <a:ea typeface="Red Hat Text"/>
              <a:cs typeface="Red Hat Text"/>
              <a:sym typeface="Red Hat Text"/>
            </a:endParaRPr>
          </a:p>
        </p:txBody>
      </p:sp>
      <p:sp>
        <p:nvSpPr>
          <p:cNvPr id="1562" name="Google Shape;1562;g2c5296ff819_1_204"/>
          <p:cNvSpPr txBox="1"/>
          <p:nvPr/>
        </p:nvSpPr>
        <p:spPr>
          <a:xfrm>
            <a:off x="5218661" y="1062046"/>
            <a:ext cx="2852100" cy="119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 </a:t>
            </a:r>
            <a:endParaRPr/>
          </a:p>
          <a:p>
            <a:pPr marL="0" marR="0" lvl="0" indent="0" algn="l" rtl="0">
              <a:lnSpc>
                <a:spcPct val="100000"/>
              </a:lnSpc>
              <a:spcBef>
                <a:spcPts val="0"/>
              </a:spcBef>
              <a:spcAft>
                <a:spcPts val="0"/>
              </a:spcAft>
              <a:buClr>
                <a:schemeClr val="lt1"/>
              </a:buClr>
              <a:buSzPts val="2400"/>
              <a:buFont typeface="Red Hat Text"/>
              <a:buNone/>
            </a:pPr>
            <a:r>
              <a:rPr lang="en" sz="1800" b="0" i="0" u="none" strike="noStrike" cap="none">
                <a:solidFill>
                  <a:schemeClr val="dk1"/>
                </a:solidFill>
                <a:latin typeface="Red Hat Text"/>
                <a:ea typeface="Red Hat Text"/>
                <a:cs typeface="Red Hat Text"/>
                <a:sym typeface="Red Hat Text"/>
              </a:rPr>
              <a:t>Types of data </a:t>
            </a:r>
            <a:r>
              <a:rPr lang="en" sz="1800" b="1" i="0" u="none" strike="noStrike" cap="none">
                <a:solidFill>
                  <a:schemeClr val="dk1"/>
                </a:solidFill>
                <a:latin typeface="Red Hat Text"/>
                <a:ea typeface="Red Hat Text"/>
                <a:cs typeface="Red Hat Text"/>
                <a:sym typeface="Red Hat Text"/>
              </a:rPr>
              <a:t>accessed</a:t>
            </a:r>
            <a:r>
              <a:rPr lang="en" sz="1800" b="0" i="0" u="none" strike="noStrike" cap="none">
                <a:solidFill>
                  <a:schemeClr val="dk1"/>
                </a:solidFill>
                <a:latin typeface="Red Hat Text"/>
                <a:ea typeface="Red Hat Text"/>
                <a:cs typeface="Red Hat Text"/>
                <a:sym typeface="Red Hat Text"/>
              </a:rPr>
              <a:t> </a:t>
            </a:r>
            <a:r>
              <a:rPr lang="en" sz="1800" b="1" i="0" u="none" strike="noStrike" cap="none">
                <a:solidFill>
                  <a:schemeClr val="dk1"/>
                </a:solidFill>
                <a:latin typeface="Red Hat Text"/>
                <a:ea typeface="Red Hat Text"/>
                <a:cs typeface="Red Hat Text"/>
                <a:sym typeface="Red Hat Text"/>
              </a:rPr>
              <a:t>frequently</a:t>
            </a:r>
            <a:r>
              <a:rPr lang="en" sz="1800" b="0" i="0" u="none" strike="noStrike" cap="none">
                <a:solidFill>
                  <a:schemeClr val="dk1"/>
                </a:solidFill>
                <a:latin typeface="Red Hat Text"/>
                <a:ea typeface="Red Hat Text"/>
                <a:cs typeface="Red Hat Text"/>
                <a:sym typeface="Red Hat Text"/>
              </a:rPr>
              <a:t> but </a:t>
            </a:r>
            <a:r>
              <a:rPr lang="en" sz="1800" b="1" i="0" u="none" strike="noStrike" cap="none">
                <a:solidFill>
                  <a:schemeClr val="dk1"/>
                </a:solidFill>
                <a:latin typeface="Red Hat Text"/>
                <a:ea typeface="Red Hat Text"/>
                <a:cs typeface="Red Hat Text"/>
                <a:sym typeface="Red Hat Text"/>
              </a:rPr>
              <a:t>with low variability.</a:t>
            </a:r>
            <a:endParaRPr/>
          </a:p>
        </p:txBody>
      </p:sp>
      <p:grpSp>
        <p:nvGrpSpPr>
          <p:cNvPr id="1563" name="Google Shape;1563;g2c5296ff819_1_204"/>
          <p:cNvGrpSpPr/>
          <p:nvPr/>
        </p:nvGrpSpPr>
        <p:grpSpPr>
          <a:xfrm rot="10800000" flipH="1">
            <a:off x="4335413" y="2621689"/>
            <a:ext cx="755968" cy="1098966"/>
            <a:chOff x="1697726" y="3244179"/>
            <a:chExt cx="788124" cy="1146069"/>
          </a:xfrm>
        </p:grpSpPr>
        <p:sp>
          <p:nvSpPr>
            <p:cNvPr id="1564" name="Google Shape;1564;g2c5296ff819_1_20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g2c5296ff819_1_20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6" name="Google Shape;1566;g2c5296ff819_1_204"/>
          <p:cNvGrpSpPr/>
          <p:nvPr/>
        </p:nvGrpSpPr>
        <p:grpSpPr>
          <a:xfrm>
            <a:off x="4327793" y="1480061"/>
            <a:ext cx="755968" cy="1098966"/>
            <a:chOff x="1697726" y="3244179"/>
            <a:chExt cx="788124" cy="1146069"/>
          </a:xfrm>
        </p:grpSpPr>
        <p:sp>
          <p:nvSpPr>
            <p:cNvPr id="1567" name="Google Shape;1567;g2c5296ff819_1_20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g2c5296ff819_1_20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9" name="Google Shape;1569;g2c5296ff819_1_204"/>
          <p:cNvSpPr txBox="1"/>
          <p:nvPr/>
        </p:nvSpPr>
        <p:spPr>
          <a:xfrm>
            <a:off x="5218660" y="3147527"/>
            <a:ext cx="3358500" cy="119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 </a:t>
            </a:r>
            <a:endParaRPr/>
          </a:p>
          <a:p>
            <a:pPr marL="0" marR="0" lvl="0" indent="0" algn="l" rtl="0">
              <a:lnSpc>
                <a:spcPct val="100000"/>
              </a:lnSpc>
              <a:spcBef>
                <a:spcPts val="0"/>
              </a:spcBef>
              <a:spcAft>
                <a:spcPts val="0"/>
              </a:spcAft>
              <a:buClr>
                <a:schemeClr val="lt1"/>
              </a:buClr>
              <a:buSzPts val="2400"/>
              <a:buFont typeface="Red Hat Text"/>
              <a:buNone/>
            </a:pPr>
            <a:r>
              <a:rPr lang="en" sz="1800" b="0" i="0" u="none" strike="noStrike" cap="none">
                <a:solidFill>
                  <a:schemeClr val="dk1"/>
                </a:solidFill>
                <a:latin typeface="Red Hat Text"/>
                <a:ea typeface="Red Hat Text"/>
                <a:cs typeface="Red Hat Text"/>
                <a:sym typeface="Red Hat Text"/>
              </a:rPr>
              <a:t>Data that changes infrequently but requires </a:t>
            </a:r>
            <a:r>
              <a:rPr lang="en" sz="1800" b="1" i="0" u="none" strike="noStrike" cap="none">
                <a:solidFill>
                  <a:schemeClr val="dk1"/>
                </a:solidFill>
                <a:latin typeface="Red Hat Text"/>
                <a:ea typeface="Red Hat Text"/>
                <a:cs typeface="Red Hat Text"/>
                <a:sym typeface="Red Hat Text"/>
              </a:rPr>
              <a:t>complex calculations</a:t>
            </a:r>
            <a:r>
              <a:rPr lang="en" sz="1800" b="0" i="0" u="none" strike="noStrike" cap="none">
                <a:solidFill>
                  <a:schemeClr val="dk1"/>
                </a:solidFill>
                <a:latin typeface="Red Hat Text"/>
                <a:ea typeface="Red Hat Text"/>
                <a:cs typeface="Red Hat Text"/>
                <a:sym typeface="Red Hat Text"/>
              </a:rPr>
              <a:t>, </a:t>
            </a:r>
            <a:r>
              <a:rPr lang="en" sz="1800" b="1" i="0" u="none" strike="noStrike" cap="none">
                <a:solidFill>
                  <a:schemeClr val="dk1"/>
                </a:solidFill>
                <a:latin typeface="Red Hat Text"/>
                <a:ea typeface="Red Hat Text"/>
                <a:cs typeface="Red Hat Text"/>
                <a:sym typeface="Red Hat Text"/>
              </a:rPr>
              <a:t>consuming time, machine resources</a:t>
            </a:r>
            <a:r>
              <a:rPr lang="en" sz="1800" b="0" i="0" u="none" strike="noStrike" cap="none">
                <a:solidFill>
                  <a:schemeClr val="dk1"/>
                </a:solidFill>
                <a:latin typeface="Red Hat Text"/>
                <a:ea typeface="Red Hat Text"/>
                <a:cs typeface="Red Hat Text"/>
                <a:sym typeface="Red Hat Text"/>
              </a:rPr>
              <a:t>.</a:t>
            </a:r>
            <a:endParaRPr/>
          </a:p>
        </p:txBody>
      </p:sp>
      <p:pic>
        <p:nvPicPr>
          <p:cNvPr id="1570" name="Google Shape;1570;g2c5296ff819_1_204"/>
          <p:cNvPicPr preferRelativeResize="0"/>
          <p:nvPr/>
        </p:nvPicPr>
        <p:blipFill rotWithShape="1">
          <a:blip r:embed="rId3">
            <a:alphaModFix/>
          </a:blip>
          <a:srcRect/>
          <a:stretch/>
        </p:blipFill>
        <p:spPr>
          <a:xfrm>
            <a:off x="1423521" y="1875264"/>
            <a:ext cx="2453915" cy="1662076"/>
          </a:xfrm>
          <a:prstGeom prst="roundRect">
            <a:avLst>
              <a:gd name="adj" fmla="val 1188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a:extLst>
              <a:ext uri="{FF2B5EF4-FFF2-40B4-BE49-F238E27FC236}">
                <a16:creationId xmlns:a16="http://schemas.microsoft.com/office/drawing/2014/main" id="{27FAF9EB-A093-27F7-B6AB-048075F2AAAE}"/>
              </a:ext>
            </a:extLst>
          </p:cNvPr>
          <p:cNvSpPr>
            <a:spLocks noGrp="1"/>
          </p:cNvSpPr>
          <p:nvPr>
            <p:ph type="sldNum" sz="quarter" idx="10"/>
          </p:nvPr>
        </p:nvSpPr>
        <p:spPr/>
        <p:txBody>
          <a:bodyPr/>
          <a:lstStyle/>
          <a:p>
            <a:fld id="{C514D4F2-DA1E-44DF-8B4B-CC69765DAFF4}" type="slidenum">
              <a:rPr lang="en-US" smtClean="0"/>
              <a:pPr/>
              <a:t>43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g2c5296ff819_1_217"/>
          <p:cNvSpPr txBox="1"/>
          <p:nvPr/>
        </p:nvSpPr>
        <p:spPr>
          <a:xfrm>
            <a:off x="1351355" y="622974"/>
            <a:ext cx="70194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Why is Redis widely used for caching?</a:t>
            </a:r>
            <a:endParaRPr sz="2400" b="0" i="0" u="none" strike="noStrike" cap="none">
              <a:solidFill>
                <a:schemeClr val="dk1"/>
              </a:solidFill>
              <a:latin typeface="Red Hat Text"/>
              <a:ea typeface="Red Hat Text"/>
              <a:cs typeface="Red Hat Text"/>
              <a:sym typeface="Red Hat Text"/>
            </a:endParaRPr>
          </a:p>
        </p:txBody>
      </p:sp>
      <p:sp>
        <p:nvSpPr>
          <p:cNvPr id="1577" name="Google Shape;1577;g2c5296ff819_1_217"/>
          <p:cNvSpPr txBox="1"/>
          <p:nvPr/>
        </p:nvSpPr>
        <p:spPr>
          <a:xfrm>
            <a:off x="1351355" y="1210417"/>
            <a:ext cx="5250600" cy="501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1800" b="1" i="0" u="none" strike="noStrike" cap="none">
                <a:solidFill>
                  <a:schemeClr val="dk1"/>
                </a:solidFill>
                <a:latin typeface="Red Hat Text"/>
                <a:ea typeface="Red Hat Text"/>
                <a:cs typeface="Red Hat Text"/>
                <a:sym typeface="Red Hat Text"/>
              </a:rPr>
              <a:t>04. No hit?</a:t>
            </a:r>
            <a:endParaRPr b="1"/>
          </a:p>
        </p:txBody>
      </p:sp>
      <p:pic>
        <p:nvPicPr>
          <p:cNvPr id="1578" name="Google Shape;1578;g2c5296ff819_1_217"/>
          <p:cNvPicPr preferRelativeResize="0"/>
          <p:nvPr/>
        </p:nvPicPr>
        <p:blipFill rotWithShape="1">
          <a:blip r:embed="rId3">
            <a:alphaModFix/>
          </a:blip>
          <a:srcRect/>
          <a:stretch/>
        </p:blipFill>
        <p:spPr>
          <a:xfrm>
            <a:off x="2047212" y="1771695"/>
            <a:ext cx="5282288" cy="2808305"/>
          </a:xfrm>
          <a:prstGeom prst="roundRect">
            <a:avLst>
              <a:gd name="adj" fmla="val 817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79" name="Google Shape;1579;g2c5296ff819_1_217"/>
          <p:cNvSpPr/>
          <p:nvPr/>
        </p:nvSpPr>
        <p:spPr>
          <a:xfrm>
            <a:off x="4337835" y="2763520"/>
            <a:ext cx="650700" cy="168600"/>
          </a:xfrm>
          <a:prstGeom prst="rect">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355AF612-6748-AB12-65B2-1961C3B6471F}"/>
              </a:ext>
            </a:extLst>
          </p:cNvPr>
          <p:cNvSpPr>
            <a:spLocks noGrp="1"/>
          </p:cNvSpPr>
          <p:nvPr>
            <p:ph type="sldNum" sz="quarter" idx="10"/>
          </p:nvPr>
        </p:nvSpPr>
        <p:spPr/>
        <p:txBody>
          <a:bodyPr/>
          <a:lstStyle/>
          <a:p>
            <a:fld id="{C514D4F2-DA1E-44DF-8B4B-CC69765DAFF4}" type="slidenum">
              <a:rPr lang="en-US" smtClean="0"/>
              <a:pPr/>
              <a:t>44</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g2c5296ff819_1_224"/>
          <p:cNvSpPr txBox="1"/>
          <p:nvPr/>
        </p:nvSpPr>
        <p:spPr>
          <a:xfrm>
            <a:off x="1351355" y="622974"/>
            <a:ext cx="7019400" cy="658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2400"/>
              <a:buFont typeface="Red Hat Text"/>
              <a:buNone/>
            </a:pPr>
            <a:r>
              <a:rPr lang="en" sz="2400" b="1" i="0" u="none" strike="noStrike" cap="none">
                <a:solidFill>
                  <a:schemeClr val="dk1"/>
                </a:solidFill>
                <a:latin typeface="Red Hat Text"/>
                <a:ea typeface="Red Hat Text"/>
                <a:cs typeface="Red Hat Text"/>
                <a:sym typeface="Red Hat Text"/>
              </a:rPr>
              <a:t>Why is Redis widely used for caching?</a:t>
            </a:r>
            <a:endParaRPr sz="2400" b="0" i="0" u="none" strike="noStrike" cap="none">
              <a:solidFill>
                <a:schemeClr val="dk1"/>
              </a:solidFill>
              <a:latin typeface="Red Hat Text"/>
              <a:ea typeface="Red Hat Text"/>
              <a:cs typeface="Red Hat Text"/>
              <a:sym typeface="Red Hat Text"/>
            </a:endParaRPr>
          </a:p>
        </p:txBody>
      </p:sp>
      <p:pic>
        <p:nvPicPr>
          <p:cNvPr id="1586" name="Google Shape;1586;g2c5296ff819_1_224"/>
          <p:cNvPicPr preferRelativeResize="0"/>
          <p:nvPr/>
        </p:nvPicPr>
        <p:blipFill rotWithShape="1">
          <a:blip r:embed="rId3">
            <a:alphaModFix/>
          </a:blip>
          <a:srcRect/>
          <a:stretch/>
        </p:blipFill>
        <p:spPr>
          <a:xfrm>
            <a:off x="5708386" y="1841411"/>
            <a:ext cx="2734516" cy="1841613"/>
          </a:xfrm>
          <a:prstGeom prst="rect">
            <a:avLst/>
          </a:prstGeom>
          <a:noFill/>
          <a:ln>
            <a:noFill/>
          </a:ln>
        </p:spPr>
      </p:pic>
      <p:grpSp>
        <p:nvGrpSpPr>
          <p:cNvPr id="1587" name="Google Shape;1587;g2c5296ff819_1_224"/>
          <p:cNvGrpSpPr/>
          <p:nvPr/>
        </p:nvGrpSpPr>
        <p:grpSpPr>
          <a:xfrm>
            <a:off x="1556749" y="1841411"/>
            <a:ext cx="3079777" cy="887966"/>
            <a:chOff x="5428603" y="2127767"/>
            <a:chExt cx="3079777" cy="887966"/>
          </a:xfrm>
        </p:grpSpPr>
        <p:pic>
          <p:nvPicPr>
            <p:cNvPr id="1588" name="Google Shape;1588;g2c5296ff819_1_224"/>
            <p:cNvPicPr preferRelativeResize="0"/>
            <p:nvPr/>
          </p:nvPicPr>
          <p:blipFill rotWithShape="1">
            <a:blip r:embed="rId4">
              <a:alphaModFix/>
            </a:blip>
            <a:srcRect b="57188"/>
            <a:stretch/>
          </p:blipFill>
          <p:spPr>
            <a:xfrm>
              <a:off x="5428603" y="2127767"/>
              <a:ext cx="3079777" cy="887966"/>
            </a:xfrm>
            <a:prstGeom prst="rect">
              <a:avLst/>
            </a:prstGeom>
            <a:noFill/>
            <a:ln>
              <a:noFill/>
            </a:ln>
          </p:spPr>
        </p:pic>
        <p:pic>
          <p:nvPicPr>
            <p:cNvPr id="1589" name="Google Shape;1589;g2c5296ff819_1_224"/>
            <p:cNvPicPr preferRelativeResize="0"/>
            <p:nvPr/>
          </p:nvPicPr>
          <p:blipFill rotWithShape="1">
            <a:blip r:embed="rId5">
              <a:alphaModFix/>
            </a:blip>
            <a:srcRect/>
            <a:stretch/>
          </p:blipFill>
          <p:spPr>
            <a:xfrm>
              <a:off x="7370405" y="2743200"/>
              <a:ext cx="562746" cy="229813"/>
            </a:xfrm>
            <a:prstGeom prst="rect">
              <a:avLst/>
            </a:prstGeom>
            <a:noFill/>
            <a:ln>
              <a:noFill/>
            </a:ln>
          </p:spPr>
        </p:pic>
        <p:pic>
          <p:nvPicPr>
            <p:cNvPr id="1590" name="Google Shape;1590;g2c5296ff819_1_224"/>
            <p:cNvPicPr preferRelativeResize="0"/>
            <p:nvPr/>
          </p:nvPicPr>
          <p:blipFill rotWithShape="1">
            <a:blip r:embed="rId5">
              <a:alphaModFix/>
            </a:blip>
            <a:srcRect/>
            <a:stretch/>
          </p:blipFill>
          <p:spPr>
            <a:xfrm rot="10800000">
              <a:off x="7370405" y="2367492"/>
              <a:ext cx="562746" cy="229813"/>
            </a:xfrm>
            <a:prstGeom prst="rect">
              <a:avLst/>
            </a:prstGeom>
            <a:noFill/>
            <a:ln>
              <a:noFill/>
            </a:ln>
          </p:spPr>
        </p:pic>
        <p:pic>
          <p:nvPicPr>
            <p:cNvPr id="1591" name="Google Shape;1591;g2c5296ff819_1_224"/>
            <p:cNvPicPr preferRelativeResize="0"/>
            <p:nvPr/>
          </p:nvPicPr>
          <p:blipFill rotWithShape="1">
            <a:blip r:embed="rId5">
              <a:alphaModFix/>
            </a:blip>
            <a:srcRect/>
            <a:stretch/>
          </p:blipFill>
          <p:spPr>
            <a:xfrm rot="10800000">
              <a:off x="6097985" y="2379637"/>
              <a:ext cx="562746" cy="229813"/>
            </a:xfrm>
            <a:prstGeom prst="rect">
              <a:avLst/>
            </a:prstGeom>
            <a:noFill/>
            <a:ln>
              <a:noFill/>
            </a:ln>
          </p:spPr>
        </p:pic>
      </p:grpSp>
      <p:cxnSp>
        <p:nvCxnSpPr>
          <p:cNvPr id="1592" name="Google Shape;1592;g2c5296ff819_1_224"/>
          <p:cNvCxnSpPr/>
          <p:nvPr/>
        </p:nvCxnSpPr>
        <p:spPr>
          <a:xfrm>
            <a:off x="5336719" y="1467418"/>
            <a:ext cx="0" cy="1890600"/>
          </a:xfrm>
          <a:prstGeom prst="straightConnector1">
            <a:avLst/>
          </a:prstGeom>
          <a:noFill/>
          <a:ln w="9525" cap="flat" cmpd="sng">
            <a:solidFill>
              <a:srgbClr val="A8B4BF"/>
            </a:solidFill>
            <a:prstDash val="solid"/>
            <a:round/>
            <a:headEnd type="none" w="sm" len="sm"/>
            <a:tailEnd type="none" w="sm" len="sm"/>
          </a:ln>
        </p:spPr>
      </p:cxnSp>
      <p:sp>
        <p:nvSpPr>
          <p:cNvPr id="1593" name="Google Shape;1593;g2c5296ff819_1_224"/>
          <p:cNvSpPr txBox="1"/>
          <p:nvPr/>
        </p:nvSpPr>
        <p:spPr>
          <a:xfrm flipH="1">
            <a:off x="1351149" y="1294075"/>
            <a:ext cx="38904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00" i="0" u="none" strike="noStrike" cap="none">
                <a:solidFill>
                  <a:schemeClr val="dk1"/>
                </a:solidFill>
                <a:latin typeface="Red Hat Text"/>
                <a:ea typeface="Red Hat Text"/>
                <a:cs typeface="Red Hat Text"/>
                <a:sym typeface="Red Hat Text"/>
              </a:rPr>
              <a:t>Access data with traditional method </a:t>
            </a:r>
            <a:endParaRPr sz="1800" i="0" u="none" strike="noStrike" cap="none">
              <a:solidFill>
                <a:schemeClr val="dk1"/>
              </a:solidFill>
              <a:latin typeface="Red Hat Text"/>
              <a:ea typeface="Red Hat Text"/>
              <a:cs typeface="Red Hat Text"/>
              <a:sym typeface="Red Hat Text"/>
            </a:endParaRPr>
          </a:p>
        </p:txBody>
      </p:sp>
      <p:sp>
        <p:nvSpPr>
          <p:cNvPr id="1594" name="Google Shape;1594;g2c5296ff819_1_224"/>
          <p:cNvSpPr txBox="1"/>
          <p:nvPr/>
        </p:nvSpPr>
        <p:spPr>
          <a:xfrm flipH="1">
            <a:off x="5336731" y="1294077"/>
            <a:ext cx="35310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800" i="0" u="none" strike="noStrike" cap="none">
                <a:solidFill>
                  <a:schemeClr val="dk1"/>
                </a:solidFill>
                <a:latin typeface="Red Hat Text"/>
                <a:ea typeface="Red Hat Text"/>
                <a:cs typeface="Red Hat Text"/>
                <a:sym typeface="Red Hat Text"/>
              </a:rPr>
              <a:t>Access data with </a:t>
            </a:r>
            <a:r>
              <a:rPr lang="en" sz="1800" b="1" i="0" u="none" strike="noStrike" cap="none">
                <a:solidFill>
                  <a:schemeClr val="dk1"/>
                </a:solidFill>
                <a:latin typeface="Red Hat Text"/>
                <a:ea typeface="Red Hat Text"/>
                <a:cs typeface="Red Hat Text"/>
                <a:sym typeface="Red Hat Text"/>
              </a:rPr>
              <a:t>Redis</a:t>
            </a:r>
            <a:endParaRPr sz="1800" b="1" i="0" u="none" strike="noStrike" cap="none">
              <a:solidFill>
                <a:schemeClr val="dk1"/>
              </a:solidFill>
              <a:latin typeface="Red Hat Text"/>
              <a:ea typeface="Red Hat Text"/>
              <a:cs typeface="Red Hat Text"/>
              <a:sym typeface="Red Hat Text"/>
            </a:endParaRPr>
          </a:p>
        </p:txBody>
      </p:sp>
      <p:sp>
        <p:nvSpPr>
          <p:cNvPr id="1595" name="Google Shape;1595;g2c5296ff819_1_224"/>
          <p:cNvSpPr txBox="1"/>
          <p:nvPr/>
        </p:nvSpPr>
        <p:spPr>
          <a:xfrm>
            <a:off x="2044950" y="4017405"/>
            <a:ext cx="5339100" cy="426000"/>
          </a:xfrm>
          <a:prstGeom prst="rect">
            <a:avLst/>
          </a:prstGeom>
          <a:solidFill>
            <a:srgbClr val="0070C0"/>
          </a:solidFill>
          <a:ln w="9525" cap="flat" cmpd="sng">
            <a:no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endParaRPr sz="2400" b="1" i="0" u="none" strike="noStrike" cap="none">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r>
              <a:rPr lang="en" sz="1800" i="0" u="none" strike="noStrike" cap="none">
                <a:solidFill>
                  <a:schemeClr val="accent6"/>
                </a:solidFill>
                <a:latin typeface="Red Hat Text"/>
                <a:ea typeface="Red Hat Text"/>
                <a:cs typeface="Red Hat Text"/>
                <a:sym typeface="Red Hat Text"/>
              </a:rPr>
              <a:t>Improving </a:t>
            </a:r>
            <a:r>
              <a:rPr lang="en" sz="1800" b="1" i="0" u="none" strike="noStrike" cap="none">
                <a:solidFill>
                  <a:schemeClr val="accent6"/>
                </a:solidFill>
                <a:latin typeface="Red Hat Text"/>
                <a:ea typeface="Red Hat Text"/>
                <a:cs typeface="Red Hat Text"/>
                <a:sym typeface="Red Hat Text"/>
              </a:rPr>
              <a:t>performance </a:t>
            </a:r>
            <a:r>
              <a:rPr lang="en" sz="1800" i="0" u="none" strike="noStrike" cap="none">
                <a:solidFill>
                  <a:schemeClr val="accent6"/>
                </a:solidFill>
                <a:latin typeface="Red Hat Text"/>
                <a:ea typeface="Red Hat Text"/>
                <a:cs typeface="Red Hat Text"/>
                <a:sym typeface="Red Hat Text"/>
              </a:rPr>
              <a:t>when </a:t>
            </a:r>
            <a:r>
              <a:rPr lang="en" sz="1800" b="1" i="0" u="none" strike="noStrike" cap="none">
                <a:solidFill>
                  <a:schemeClr val="accent6"/>
                </a:solidFill>
                <a:latin typeface="Red Hat Text"/>
                <a:ea typeface="Red Hat Text"/>
                <a:cs typeface="Red Hat Text"/>
                <a:sym typeface="Red Hat Text"/>
              </a:rPr>
              <a:t>accessing data</a:t>
            </a:r>
            <a:endParaRPr sz="1800" b="1" i="0" u="none" strike="noStrike" cap="none">
              <a:solidFill>
                <a:schemeClr val="accent6"/>
              </a:solidFill>
              <a:latin typeface="Red Hat Text"/>
              <a:ea typeface="Red Hat Text"/>
              <a:cs typeface="Red Hat Text"/>
              <a:sym typeface="Red Hat Text"/>
            </a:endParaRPr>
          </a:p>
        </p:txBody>
      </p:sp>
      <p:pic>
        <p:nvPicPr>
          <p:cNvPr id="1596" name="Google Shape;1596;g2c5296ff819_1_224" descr="A baby with a fist in his hand&#10;&#10;Description automatically generated"/>
          <p:cNvPicPr preferRelativeResize="0"/>
          <p:nvPr/>
        </p:nvPicPr>
        <p:blipFill rotWithShape="1">
          <a:blip r:embed="rId6">
            <a:alphaModFix/>
          </a:blip>
          <a:srcRect/>
          <a:stretch/>
        </p:blipFill>
        <p:spPr>
          <a:xfrm>
            <a:off x="6852920" y="3608051"/>
            <a:ext cx="1394460" cy="1045845"/>
          </a:xfrm>
          <a:prstGeom prst="rect">
            <a:avLst/>
          </a:prstGeom>
          <a:noFill/>
          <a:ln>
            <a:noFill/>
          </a:ln>
        </p:spPr>
      </p:pic>
      <p:sp>
        <p:nvSpPr>
          <p:cNvPr id="1597" name="Google Shape;1597;g2c5296ff819_1_224"/>
          <p:cNvSpPr/>
          <p:nvPr/>
        </p:nvSpPr>
        <p:spPr>
          <a:xfrm rot="-3232404" flipH="1">
            <a:off x="5557564" y="3140445"/>
            <a:ext cx="929658" cy="823809"/>
          </a:xfrm>
          <a:custGeom>
            <a:avLst/>
            <a:gdLst/>
            <a:ahLst/>
            <a:cxnLst/>
            <a:rect l="l" t="t" r="r" b="b"/>
            <a:pathLst>
              <a:path w="120000" h="120000" extrusionOk="0">
                <a:moveTo>
                  <a:pt x="6646" y="60000"/>
                </a:moveTo>
                <a:lnTo>
                  <a:pt x="6646" y="60000"/>
                </a:lnTo>
                <a:cubicBezTo>
                  <a:pt x="6646" y="34303"/>
                  <a:pt x="25549" y="12383"/>
                  <a:pt x="51315" y="8200"/>
                </a:cubicBezTo>
                <a:cubicBezTo>
                  <a:pt x="77082" y="4017"/>
                  <a:pt x="102138" y="18801"/>
                  <a:pt x="110527" y="43136"/>
                </a:cubicBezTo>
                <a:lnTo>
                  <a:pt x="116596" y="43136"/>
                </a:lnTo>
                <a:lnTo>
                  <a:pt x="106708" y="60000"/>
                </a:lnTo>
                <a:lnTo>
                  <a:pt x="90012" y="43136"/>
                </a:lnTo>
                <a:lnTo>
                  <a:pt x="95782" y="43136"/>
                </a:lnTo>
                <a:cubicBezTo>
                  <a:pt x="87437" y="27620"/>
                  <a:pt x="68798" y="19500"/>
                  <a:pt x="50742" y="23515"/>
                </a:cubicBezTo>
                <a:cubicBezTo>
                  <a:pt x="32685" y="27530"/>
                  <a:pt x="19938" y="42628"/>
                  <a:pt x="19938" y="6000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9B83B061-2DE7-2687-AB9B-F45D7C9B6EF4}"/>
              </a:ext>
            </a:extLst>
          </p:cNvPr>
          <p:cNvSpPr>
            <a:spLocks noGrp="1"/>
          </p:cNvSpPr>
          <p:nvPr>
            <p:ph type="sldNum" sz="quarter" idx="10"/>
          </p:nvPr>
        </p:nvSpPr>
        <p:spPr/>
        <p:txBody>
          <a:bodyPr/>
          <a:lstStyle/>
          <a:p>
            <a:fld id="{C514D4F2-DA1E-44DF-8B4B-CC69765DAFF4}" type="slidenum">
              <a:rPr lang="en-US" smtClean="0"/>
              <a:pPr/>
              <a:t>45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7"/>
                                        </p:tgtEl>
                                        <p:attrNameLst>
                                          <p:attrName>style.visibility</p:attrName>
                                        </p:attrNameLst>
                                      </p:cBhvr>
                                      <p:to>
                                        <p:strVal val="visible"/>
                                      </p:to>
                                    </p:set>
                                    <p:animEffect transition="in" filter="fade">
                                      <p:cBhvr>
                                        <p:cTn id="7" dur="500"/>
                                        <p:tgtEl>
                                          <p:spTgt spid="15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5"/>
                                        </p:tgtEl>
                                        <p:attrNameLst>
                                          <p:attrName>style.visibility</p:attrName>
                                        </p:attrNameLst>
                                      </p:cBhvr>
                                      <p:to>
                                        <p:strVal val="visible"/>
                                      </p:to>
                                    </p:set>
                                    <p:animEffect transition="in" filter="fade">
                                      <p:cBhvr>
                                        <p:cTn id="10" dur="500"/>
                                        <p:tgtEl>
                                          <p:spTgt spid="1595"/>
                                        </p:tgtEl>
                                      </p:cBhvr>
                                    </p:animEffect>
                                  </p:childTnLst>
                                </p:cTn>
                              </p:par>
                              <p:par>
                                <p:cTn id="11" presetID="10" presetClass="entr" presetSubtype="0" fill="hold" nodeType="withEffect">
                                  <p:stCondLst>
                                    <p:cond delay="0"/>
                                  </p:stCondLst>
                                  <p:childTnLst>
                                    <p:set>
                                      <p:cBhvr>
                                        <p:cTn id="12" dur="1" fill="hold">
                                          <p:stCondLst>
                                            <p:cond delay="0"/>
                                          </p:stCondLst>
                                        </p:cTn>
                                        <p:tgtEl>
                                          <p:spTgt spid="1596"/>
                                        </p:tgtEl>
                                        <p:attrNameLst>
                                          <p:attrName>style.visibility</p:attrName>
                                        </p:attrNameLst>
                                      </p:cBhvr>
                                      <p:to>
                                        <p:strVal val="visible"/>
                                      </p:to>
                                    </p:set>
                                    <p:animEffect transition="in" filter="fade">
                                      <p:cBhvr>
                                        <p:cTn id="13" dur="500"/>
                                        <p:tgtEl>
                                          <p:spTgt spid="1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5" grpId="0" animBg="1"/>
      <p:bldP spid="159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C3014BE-561C-AF78-5BEB-D9A518B5DE86}"/>
              </a:ext>
            </a:extLst>
          </p:cNvPr>
          <p:cNvSpPr/>
          <p:nvPr/>
        </p:nvSpPr>
        <p:spPr>
          <a:xfrm>
            <a:off x="1073441" y="1247664"/>
            <a:ext cx="6997117" cy="167627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Google Shape;1603;g26c521aa237_2_66"/>
          <p:cNvSpPr txBox="1"/>
          <p:nvPr/>
        </p:nvSpPr>
        <p:spPr>
          <a:xfrm>
            <a:off x="3072355" y="867213"/>
            <a:ext cx="3639300" cy="37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3000" b="1">
                <a:solidFill>
                  <a:schemeClr val="dk1"/>
                </a:solidFill>
                <a:latin typeface="Red Hat Text"/>
                <a:ea typeface="Red Hat Text"/>
                <a:cs typeface="Red Hat Text"/>
                <a:sym typeface="Red Hat Text"/>
              </a:rPr>
              <a:t>Its popularity</a:t>
            </a:r>
            <a:endParaRPr sz="3000" b="1" i="0" u="none" strike="noStrike" cap="none">
              <a:solidFill>
                <a:schemeClr val="dk1"/>
              </a:solidFill>
              <a:latin typeface="Red Hat Text"/>
              <a:ea typeface="Red Hat Text"/>
              <a:cs typeface="Red Hat Text"/>
              <a:sym typeface="Red Hat Text"/>
            </a:endParaRPr>
          </a:p>
        </p:txBody>
      </p:sp>
      <p:sp>
        <p:nvSpPr>
          <p:cNvPr id="3" name="Slide Number Placeholder 2">
            <a:extLst>
              <a:ext uri="{FF2B5EF4-FFF2-40B4-BE49-F238E27FC236}">
                <a16:creationId xmlns:a16="http://schemas.microsoft.com/office/drawing/2014/main" id="{F390EC15-3AAA-2D1B-49BF-A805BDCE64AF}"/>
              </a:ext>
            </a:extLst>
          </p:cNvPr>
          <p:cNvSpPr>
            <a:spLocks noGrp="1"/>
          </p:cNvSpPr>
          <p:nvPr>
            <p:ph type="sldNum" sz="quarter" idx="4"/>
          </p:nvPr>
        </p:nvSpPr>
        <p:spPr/>
        <p:txBody>
          <a:bodyPr/>
          <a:lstStyle/>
          <a:p>
            <a:fld id="{C514D4F2-DA1E-44DF-8B4B-CC69765DAFF4}" type="slidenum">
              <a:rPr lang="en-US" smtClean="0"/>
              <a:pPr/>
              <a:t>46</a:t>
            </a:fld>
            <a:endParaRPr lang="en-US"/>
          </a:p>
        </p:txBody>
      </p:sp>
      <p:sp>
        <p:nvSpPr>
          <p:cNvPr id="15" name="Google Shape;1595;g2c5296ff819_1_224">
            <a:extLst>
              <a:ext uri="{FF2B5EF4-FFF2-40B4-BE49-F238E27FC236}">
                <a16:creationId xmlns:a16="http://schemas.microsoft.com/office/drawing/2014/main" id="{853FCF63-995A-6184-93F3-768F414AB10D}"/>
              </a:ext>
            </a:extLst>
          </p:cNvPr>
          <p:cNvSpPr txBox="1"/>
          <p:nvPr/>
        </p:nvSpPr>
        <p:spPr>
          <a:xfrm>
            <a:off x="1222748" y="1804786"/>
            <a:ext cx="1158420" cy="4260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endParaRPr sz="2400" b="1" i="0" u="none" strike="noStrike" cap="none">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r>
              <a:rPr lang="en" sz="1800" b="1" i="0" u="none" strike="noStrike" cap="none">
                <a:solidFill>
                  <a:schemeClr val="tx1">
                    <a:lumMod val="90000"/>
                    <a:lumOff val="10000"/>
                  </a:schemeClr>
                </a:solidFill>
                <a:latin typeface="Red Hat Text"/>
                <a:ea typeface="Red Hat Text"/>
                <a:cs typeface="Red Hat Text"/>
                <a:sym typeface="Red Hat Text"/>
              </a:rPr>
              <a:t>Caching</a:t>
            </a:r>
            <a:endParaRPr sz="1800" b="1" i="0" u="none" strike="noStrike" cap="none">
              <a:solidFill>
                <a:schemeClr val="tx1">
                  <a:lumMod val="90000"/>
                  <a:lumOff val="10000"/>
                </a:schemeClr>
              </a:solidFill>
              <a:latin typeface="Red Hat Text"/>
              <a:ea typeface="Red Hat Text"/>
              <a:cs typeface="Red Hat Text"/>
              <a:sym typeface="Red Hat Text"/>
            </a:endParaRPr>
          </a:p>
        </p:txBody>
      </p:sp>
      <p:pic>
        <p:nvPicPr>
          <p:cNvPr id="1026" name="Picture 2" descr="Instagram - Wikipedia">
            <a:extLst>
              <a:ext uri="{FF2B5EF4-FFF2-40B4-BE49-F238E27FC236}">
                <a16:creationId xmlns:a16="http://schemas.microsoft.com/office/drawing/2014/main" id="{54D3DF1A-E1E9-E821-DE0F-A906CC399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535" y="2208409"/>
            <a:ext cx="553825" cy="553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 name="Picture 19" descr="A white letter a on a pink background&#10;&#10;Description automatically generated">
            <a:extLst>
              <a:ext uri="{FF2B5EF4-FFF2-40B4-BE49-F238E27FC236}">
                <a16:creationId xmlns:a16="http://schemas.microsoft.com/office/drawing/2014/main" id="{8C377C33-2D4D-090C-3B2D-5DDB16A2E762}"/>
              </a:ext>
            </a:extLst>
          </p:cNvPr>
          <p:cNvPicPr>
            <a:picLocks noChangeAspect="1"/>
          </p:cNvPicPr>
          <p:nvPr/>
        </p:nvPicPr>
        <p:blipFill>
          <a:blip r:embed="rId4"/>
          <a:stretch>
            <a:fillRect/>
          </a:stretch>
        </p:blipFill>
        <p:spPr>
          <a:xfrm>
            <a:off x="7239535" y="1437619"/>
            <a:ext cx="553825" cy="553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Rectangle: Rounded Corners 23">
            <a:extLst>
              <a:ext uri="{FF2B5EF4-FFF2-40B4-BE49-F238E27FC236}">
                <a16:creationId xmlns:a16="http://schemas.microsoft.com/office/drawing/2014/main" id="{2D3B7622-C4C0-094F-8DEB-6E4D268B0BFA}"/>
              </a:ext>
            </a:extLst>
          </p:cNvPr>
          <p:cNvSpPr/>
          <p:nvPr/>
        </p:nvSpPr>
        <p:spPr>
          <a:xfrm>
            <a:off x="2517601" y="1449771"/>
            <a:ext cx="4540965" cy="1272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Storing frequently accessed </a:t>
            </a:r>
            <a:r>
              <a:rPr lang="en-US" b="1">
                <a:solidFill>
                  <a:schemeClr val="tx1">
                    <a:lumMod val="90000"/>
                    <a:lumOff val="10000"/>
                  </a:schemeClr>
                </a:solidFill>
                <a:latin typeface="Red Hat Text" panose="020B0604020202020204" charset="0"/>
                <a:ea typeface="Red Hat Text" panose="020B0604020202020204" charset="0"/>
                <a:cs typeface="Red Hat Text" panose="020B0604020202020204" charset="0"/>
              </a:rPr>
              <a:t>data in memory</a:t>
            </a:r>
          </a:p>
          <a:p>
            <a:endPar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endParaRPr>
          </a:p>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Reducing the load on their databases and speeding up response times</a:t>
            </a:r>
          </a:p>
        </p:txBody>
      </p:sp>
      <p:sp>
        <p:nvSpPr>
          <p:cNvPr id="31" name="Rectangle: Rounded Corners 30">
            <a:extLst>
              <a:ext uri="{FF2B5EF4-FFF2-40B4-BE49-F238E27FC236}">
                <a16:creationId xmlns:a16="http://schemas.microsoft.com/office/drawing/2014/main" id="{AD50D215-3136-DBDC-B2C4-6315C168E873}"/>
              </a:ext>
            </a:extLst>
          </p:cNvPr>
          <p:cNvSpPr/>
          <p:nvPr/>
        </p:nvSpPr>
        <p:spPr>
          <a:xfrm>
            <a:off x="1074419" y="3141642"/>
            <a:ext cx="6997117" cy="167627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595;g2c5296ff819_1_224">
            <a:extLst>
              <a:ext uri="{FF2B5EF4-FFF2-40B4-BE49-F238E27FC236}">
                <a16:creationId xmlns:a16="http://schemas.microsoft.com/office/drawing/2014/main" id="{028B7D58-C1EE-755C-C9F6-C774497C74B9}"/>
              </a:ext>
            </a:extLst>
          </p:cNvPr>
          <p:cNvSpPr txBox="1"/>
          <p:nvPr/>
        </p:nvSpPr>
        <p:spPr>
          <a:xfrm>
            <a:off x="1222748" y="3869068"/>
            <a:ext cx="1158420" cy="4260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endParaRPr sz="2400" b="1" i="0" u="none" strike="noStrike" cap="none">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r>
              <a:rPr lang="en-US" sz="1800" b="1" i="0" u="none" strike="noStrike" cap="none">
                <a:solidFill>
                  <a:schemeClr val="tx1">
                    <a:lumMod val="90000"/>
                    <a:lumOff val="10000"/>
                  </a:schemeClr>
                </a:solidFill>
                <a:latin typeface="Red Hat Text"/>
                <a:ea typeface="Red Hat Text"/>
                <a:cs typeface="Red Hat Text"/>
                <a:sym typeface="Red Hat Text"/>
              </a:rPr>
              <a:t>Session storage</a:t>
            </a:r>
            <a:endParaRPr sz="1800" b="1" i="0" u="none" strike="noStrike" cap="none">
              <a:solidFill>
                <a:schemeClr val="tx1">
                  <a:lumMod val="90000"/>
                  <a:lumOff val="10000"/>
                </a:schemeClr>
              </a:solidFill>
              <a:latin typeface="Red Hat Text"/>
              <a:ea typeface="Red Hat Text"/>
              <a:cs typeface="Red Hat Text"/>
              <a:sym typeface="Red Hat Text"/>
            </a:endParaRPr>
          </a:p>
        </p:txBody>
      </p:sp>
      <p:sp>
        <p:nvSpPr>
          <p:cNvPr id="35" name="Rectangle: Rounded Corners 34">
            <a:extLst>
              <a:ext uri="{FF2B5EF4-FFF2-40B4-BE49-F238E27FC236}">
                <a16:creationId xmlns:a16="http://schemas.microsoft.com/office/drawing/2014/main" id="{BA9C18E6-9474-8D4A-0D07-55EB0723C726}"/>
              </a:ext>
            </a:extLst>
          </p:cNvPr>
          <p:cNvSpPr/>
          <p:nvPr/>
        </p:nvSpPr>
        <p:spPr>
          <a:xfrm>
            <a:off x="2518579" y="3403601"/>
            <a:ext cx="4540965" cy="121221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lumMod val="90000"/>
                    <a:lumOff val="10000"/>
                  </a:schemeClr>
                </a:solidFill>
              </a:rPr>
              <a:t>Store user session information</a:t>
            </a:r>
          </a:p>
          <a:p>
            <a:endParaRPr lang="en-US">
              <a:solidFill>
                <a:schemeClr val="tx1">
                  <a:lumMod val="90000"/>
                  <a:lumOff val="10000"/>
                </a:schemeClr>
              </a:solidFill>
            </a:endParaRPr>
          </a:p>
          <a:p>
            <a:r>
              <a:rPr lang="en-US">
                <a:solidFill>
                  <a:schemeClr val="tx1">
                    <a:lumMod val="90000"/>
                    <a:lumOff val="10000"/>
                  </a:schemeClr>
                </a:solidFill>
              </a:rPr>
              <a:t>Quickly restore the user's state whenever they interact with the app</a:t>
            </a:r>
          </a:p>
        </p:txBody>
      </p:sp>
      <p:pic>
        <p:nvPicPr>
          <p:cNvPr id="17" name="Picture 16" descr="A white logo on a yellow background&#10;&#10;Description automatically generated">
            <a:extLst>
              <a:ext uri="{FF2B5EF4-FFF2-40B4-BE49-F238E27FC236}">
                <a16:creationId xmlns:a16="http://schemas.microsoft.com/office/drawing/2014/main" id="{D6CEEE01-ED45-98D7-9B73-C11F4DE6F55D}"/>
              </a:ext>
            </a:extLst>
          </p:cNvPr>
          <p:cNvPicPr>
            <a:picLocks noChangeAspect="1"/>
          </p:cNvPicPr>
          <p:nvPr/>
        </p:nvPicPr>
        <p:blipFill>
          <a:blip r:embed="rId5"/>
          <a:stretch>
            <a:fillRect/>
          </a:stretch>
        </p:blipFill>
        <p:spPr>
          <a:xfrm>
            <a:off x="7257271" y="3705638"/>
            <a:ext cx="536089" cy="536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P spid="24" grpId="0" animBg="1"/>
      <p:bldP spid="31" grpId="0" animBg="1"/>
      <p:bldP spid="32" grpId="0"/>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C3014BE-561C-AF78-5BEB-D9A518B5DE86}"/>
              </a:ext>
            </a:extLst>
          </p:cNvPr>
          <p:cNvSpPr/>
          <p:nvPr/>
        </p:nvSpPr>
        <p:spPr>
          <a:xfrm>
            <a:off x="1073441" y="1247664"/>
            <a:ext cx="6997117" cy="167627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3" name="Google Shape;1603;g26c521aa237_2_66"/>
          <p:cNvSpPr txBox="1"/>
          <p:nvPr/>
        </p:nvSpPr>
        <p:spPr>
          <a:xfrm>
            <a:off x="3072355" y="867213"/>
            <a:ext cx="3639300" cy="37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3000" b="1">
                <a:solidFill>
                  <a:schemeClr val="dk1"/>
                </a:solidFill>
                <a:latin typeface="Red Hat Text"/>
                <a:ea typeface="Red Hat Text"/>
                <a:cs typeface="Red Hat Text"/>
                <a:sym typeface="Red Hat Text"/>
              </a:rPr>
              <a:t>Its popularity</a:t>
            </a:r>
            <a:endParaRPr sz="3000" b="1" i="0" u="none" strike="noStrike" cap="none">
              <a:solidFill>
                <a:schemeClr val="dk1"/>
              </a:solidFill>
              <a:latin typeface="Red Hat Text"/>
              <a:ea typeface="Red Hat Text"/>
              <a:cs typeface="Red Hat Text"/>
              <a:sym typeface="Red Hat Text"/>
            </a:endParaRPr>
          </a:p>
        </p:txBody>
      </p:sp>
      <p:sp>
        <p:nvSpPr>
          <p:cNvPr id="3" name="Slide Number Placeholder 2">
            <a:extLst>
              <a:ext uri="{FF2B5EF4-FFF2-40B4-BE49-F238E27FC236}">
                <a16:creationId xmlns:a16="http://schemas.microsoft.com/office/drawing/2014/main" id="{F390EC15-3AAA-2D1B-49BF-A805BDCE64AF}"/>
              </a:ext>
            </a:extLst>
          </p:cNvPr>
          <p:cNvSpPr>
            <a:spLocks noGrp="1"/>
          </p:cNvSpPr>
          <p:nvPr>
            <p:ph type="sldNum" sz="quarter" idx="4"/>
          </p:nvPr>
        </p:nvSpPr>
        <p:spPr/>
        <p:txBody>
          <a:bodyPr/>
          <a:lstStyle/>
          <a:p>
            <a:fld id="{C514D4F2-DA1E-44DF-8B4B-CC69765DAFF4}" type="slidenum">
              <a:rPr lang="en-US" smtClean="0"/>
              <a:pPr/>
              <a:t>47</a:t>
            </a:fld>
            <a:endParaRPr lang="en-US"/>
          </a:p>
        </p:txBody>
      </p:sp>
      <p:pic>
        <p:nvPicPr>
          <p:cNvPr id="9" name="Google Shape;1582;g26c521aa237_2_66">
            <a:extLst>
              <a:ext uri="{FF2B5EF4-FFF2-40B4-BE49-F238E27FC236}">
                <a16:creationId xmlns:a16="http://schemas.microsoft.com/office/drawing/2014/main" id="{F69A0B32-3E4B-8548-44F2-89B4763FD694}"/>
              </a:ext>
            </a:extLst>
          </p:cNvPr>
          <p:cNvPicPr preferRelativeResize="0"/>
          <p:nvPr/>
        </p:nvPicPr>
        <p:blipFill>
          <a:blip r:embed="rId3">
            <a:alphaModFix/>
          </a:blip>
          <a:stretch>
            <a:fillRect/>
          </a:stretch>
        </p:blipFill>
        <p:spPr>
          <a:xfrm>
            <a:off x="7257271" y="1456855"/>
            <a:ext cx="574769" cy="5745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Google Shape;1595;g2c5296ff819_1_224">
            <a:extLst>
              <a:ext uri="{FF2B5EF4-FFF2-40B4-BE49-F238E27FC236}">
                <a16:creationId xmlns:a16="http://schemas.microsoft.com/office/drawing/2014/main" id="{853FCF63-995A-6184-93F3-768F414AB10D}"/>
              </a:ext>
            </a:extLst>
          </p:cNvPr>
          <p:cNvSpPr txBox="1"/>
          <p:nvPr/>
        </p:nvSpPr>
        <p:spPr>
          <a:xfrm>
            <a:off x="1162481" y="1744980"/>
            <a:ext cx="1387102" cy="712376"/>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endParaRPr sz="2400" b="1" i="0" u="none" strike="noStrike" cap="none">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endParaRPr lang="en-US" sz="1800" b="1" i="0" u="none" strike="noStrike" cap="none">
              <a:solidFill>
                <a:schemeClr val="tx1">
                  <a:lumMod val="90000"/>
                  <a:lumOff val="10000"/>
                </a:schemeClr>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r>
              <a:rPr lang="en-US" sz="1800" b="1" i="0" u="none" strike="noStrike" cap="none">
                <a:solidFill>
                  <a:schemeClr val="tx1">
                    <a:lumMod val="90000"/>
                    <a:lumOff val="10000"/>
                  </a:schemeClr>
                </a:solidFill>
                <a:latin typeface="Red Hat Text"/>
                <a:ea typeface="Red Hat Text"/>
                <a:cs typeface="Red Hat Text"/>
                <a:sym typeface="Red Hat Text"/>
              </a:rPr>
              <a:t>Real-time analythics</a:t>
            </a:r>
            <a:endParaRPr sz="1800" b="1" i="0" u="none" strike="noStrike" cap="none">
              <a:solidFill>
                <a:schemeClr val="tx1">
                  <a:lumMod val="90000"/>
                  <a:lumOff val="10000"/>
                </a:schemeClr>
              </a:solidFill>
              <a:latin typeface="Red Hat Text"/>
              <a:ea typeface="Red Hat Text"/>
              <a:cs typeface="Red Hat Text"/>
              <a:sym typeface="Red Hat Text"/>
            </a:endParaRPr>
          </a:p>
        </p:txBody>
      </p:sp>
      <p:sp>
        <p:nvSpPr>
          <p:cNvPr id="24" name="Rectangle: Rounded Corners 23">
            <a:extLst>
              <a:ext uri="{FF2B5EF4-FFF2-40B4-BE49-F238E27FC236}">
                <a16:creationId xmlns:a16="http://schemas.microsoft.com/office/drawing/2014/main" id="{2D3B7622-C4C0-094F-8DEB-6E4D268B0BFA}"/>
              </a:ext>
            </a:extLst>
          </p:cNvPr>
          <p:cNvSpPr/>
          <p:nvPr/>
        </p:nvSpPr>
        <p:spPr>
          <a:xfrm>
            <a:off x="2517601" y="1449771"/>
            <a:ext cx="4540965" cy="127206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Tracking the number of tweets or likes</a:t>
            </a:r>
          </a:p>
          <a:p>
            <a:endPar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endParaRPr>
          </a:p>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Fast data processing allows these applications to update statistics instantly</a:t>
            </a:r>
          </a:p>
        </p:txBody>
      </p:sp>
      <p:sp>
        <p:nvSpPr>
          <p:cNvPr id="31" name="Rectangle: Rounded Corners 30">
            <a:extLst>
              <a:ext uri="{FF2B5EF4-FFF2-40B4-BE49-F238E27FC236}">
                <a16:creationId xmlns:a16="http://schemas.microsoft.com/office/drawing/2014/main" id="{AD50D215-3136-DBDC-B2C4-6315C168E873}"/>
              </a:ext>
            </a:extLst>
          </p:cNvPr>
          <p:cNvSpPr/>
          <p:nvPr/>
        </p:nvSpPr>
        <p:spPr>
          <a:xfrm>
            <a:off x="1074419" y="3141642"/>
            <a:ext cx="6997117" cy="167627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1595;g2c5296ff819_1_224">
            <a:extLst>
              <a:ext uri="{FF2B5EF4-FFF2-40B4-BE49-F238E27FC236}">
                <a16:creationId xmlns:a16="http://schemas.microsoft.com/office/drawing/2014/main" id="{028B7D58-C1EE-755C-C9F6-C774497C74B9}"/>
              </a:ext>
            </a:extLst>
          </p:cNvPr>
          <p:cNvSpPr txBox="1"/>
          <p:nvPr/>
        </p:nvSpPr>
        <p:spPr>
          <a:xfrm>
            <a:off x="990789" y="4009706"/>
            <a:ext cx="1973606" cy="426000"/>
          </a:xfrm>
          <a:prstGeom prst="rect">
            <a:avLst/>
          </a:prstGeom>
          <a:noFill/>
          <a:ln w="9525" cap="flat" cmpd="sng">
            <a:no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1"/>
              </a:buClr>
              <a:buSzPts val="2400"/>
              <a:buFont typeface="Red Hat Text"/>
              <a:buNone/>
            </a:pPr>
            <a:endParaRPr sz="2400" b="1" i="0" u="none" strike="noStrike" cap="none">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chemeClr val="lt1"/>
              </a:buClr>
              <a:buSzPts val="2400"/>
              <a:buFont typeface="Red Hat Text"/>
              <a:buNone/>
            </a:pPr>
            <a:r>
              <a:rPr lang="en-US" sz="1800" b="1" i="0" u="none" strike="noStrike" cap="none">
                <a:solidFill>
                  <a:schemeClr val="tx1">
                    <a:lumMod val="90000"/>
                    <a:lumOff val="10000"/>
                  </a:schemeClr>
                </a:solidFill>
                <a:latin typeface="Red Hat Text"/>
                <a:ea typeface="Red Hat Text"/>
                <a:cs typeface="Red Hat Text"/>
                <a:sym typeface="Red Hat Text"/>
              </a:rPr>
              <a:t>Job and </a:t>
            </a:r>
          </a:p>
          <a:p>
            <a:pPr marL="0" marR="0" lvl="0" indent="0" algn="ctr" rtl="0">
              <a:lnSpc>
                <a:spcPct val="100000"/>
              </a:lnSpc>
              <a:spcBef>
                <a:spcPts val="0"/>
              </a:spcBef>
              <a:spcAft>
                <a:spcPts val="0"/>
              </a:spcAft>
              <a:buClr>
                <a:schemeClr val="lt1"/>
              </a:buClr>
              <a:buSzPts val="2400"/>
              <a:buFont typeface="Red Hat Text"/>
              <a:buNone/>
            </a:pPr>
            <a:r>
              <a:rPr lang="en-US" sz="1800" b="1" i="0" u="none" strike="noStrike" cap="none">
                <a:solidFill>
                  <a:schemeClr val="tx1">
                    <a:lumMod val="90000"/>
                    <a:lumOff val="10000"/>
                  </a:schemeClr>
                </a:solidFill>
                <a:latin typeface="Red Hat Text"/>
                <a:ea typeface="Red Hat Text"/>
                <a:cs typeface="Red Hat Text"/>
                <a:sym typeface="Red Hat Text"/>
              </a:rPr>
              <a:t>queue management</a:t>
            </a:r>
            <a:endParaRPr sz="1800" b="1" i="0" u="none" strike="noStrike" cap="none">
              <a:solidFill>
                <a:schemeClr val="tx1">
                  <a:lumMod val="90000"/>
                  <a:lumOff val="10000"/>
                </a:schemeClr>
              </a:solidFill>
              <a:latin typeface="Red Hat Text"/>
              <a:ea typeface="Red Hat Text"/>
              <a:cs typeface="Red Hat Text"/>
              <a:sym typeface="Red Hat Text"/>
            </a:endParaRPr>
          </a:p>
        </p:txBody>
      </p:sp>
      <p:sp>
        <p:nvSpPr>
          <p:cNvPr id="35" name="Rectangle: Rounded Corners 34">
            <a:extLst>
              <a:ext uri="{FF2B5EF4-FFF2-40B4-BE49-F238E27FC236}">
                <a16:creationId xmlns:a16="http://schemas.microsoft.com/office/drawing/2014/main" id="{BA9C18E6-9474-8D4A-0D07-55EB0723C726}"/>
              </a:ext>
            </a:extLst>
          </p:cNvPr>
          <p:cNvSpPr/>
          <p:nvPr/>
        </p:nvSpPr>
        <p:spPr>
          <a:xfrm>
            <a:off x="2880765" y="3403601"/>
            <a:ext cx="4178779" cy="1212210"/>
          </a:xfrm>
          <a:prstGeom prst="roundRect">
            <a:avLst>
              <a:gd name="adj" fmla="val 16039"/>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Manage job queues and process them asynchronously</a:t>
            </a:r>
          </a:p>
          <a:p>
            <a:endPar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endParaRPr>
          </a:p>
          <a:p>
            <a:r>
              <a:rPr lang="en-US">
                <a:solidFill>
                  <a:schemeClr val="tx1">
                    <a:lumMod val="90000"/>
                    <a:lumOff val="10000"/>
                  </a:schemeClr>
                </a:solidFill>
                <a:latin typeface="Red Hat Text" panose="020B0604020202020204" charset="0"/>
                <a:ea typeface="Red Hat Text" panose="020B0604020202020204" charset="0"/>
                <a:cs typeface="Red Hat Text" panose="020B0604020202020204" charset="0"/>
              </a:rPr>
              <a:t>Reducing waiting times</a:t>
            </a:r>
          </a:p>
        </p:txBody>
      </p:sp>
      <p:pic>
        <p:nvPicPr>
          <p:cNvPr id="2" name="Picture 2" descr="Instagram - Wikipedia">
            <a:extLst>
              <a:ext uri="{FF2B5EF4-FFF2-40B4-BE49-F238E27FC236}">
                <a16:creationId xmlns:a16="http://schemas.microsoft.com/office/drawing/2014/main" id="{60646995-9941-FC78-59C1-289AD8914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271" y="2168007"/>
            <a:ext cx="553825" cy="553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Google Shape;1585;g26c521aa237_2_66">
            <a:extLst>
              <a:ext uri="{FF2B5EF4-FFF2-40B4-BE49-F238E27FC236}">
                <a16:creationId xmlns:a16="http://schemas.microsoft.com/office/drawing/2014/main" id="{59EF2B2C-B8C6-9319-3536-22AFE2692779}"/>
              </a:ext>
            </a:extLst>
          </p:cNvPr>
          <p:cNvPicPr preferRelativeResize="0"/>
          <p:nvPr/>
        </p:nvPicPr>
        <p:blipFill>
          <a:blip r:embed="rId5">
            <a:alphaModFix/>
          </a:blip>
          <a:stretch>
            <a:fillRect/>
          </a:stretch>
        </p:blipFill>
        <p:spPr>
          <a:xfrm>
            <a:off x="7259553" y="3674130"/>
            <a:ext cx="671465" cy="671152"/>
          </a:xfrm>
          <a:prstGeom prst="rect">
            <a:avLst/>
          </a:prstGeom>
          <a:noFill/>
          <a:ln>
            <a:noFill/>
          </a:ln>
        </p:spPr>
      </p:pic>
    </p:spTree>
    <p:extLst>
      <p:ext uri="{BB962C8B-B14F-4D97-AF65-F5344CB8AC3E}">
        <p14:creationId xmlns:p14="http://schemas.microsoft.com/office/powerpoint/2010/main" val="22104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500"/>
                                        <p:tgtEl>
                                          <p:spTgt spid="3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P spid="24" grpId="0" animBg="1"/>
      <p:bldP spid="31" grpId="0" animBg="1"/>
      <p:bldP spid="32" grpId="0"/>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g26c521aa237_1_26"/>
          <p:cNvSpPr txBox="1">
            <a:spLocks noGrp="1"/>
          </p:cNvSpPr>
          <p:nvPr>
            <p:ph type="title" idx="2"/>
          </p:nvPr>
        </p:nvSpPr>
        <p:spPr>
          <a:xfrm>
            <a:off x="668225" y="1866225"/>
            <a:ext cx="60291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dk1"/>
                </a:solidFill>
              </a:rPr>
              <a:t>05</a:t>
            </a:r>
            <a:endParaRPr>
              <a:solidFill>
                <a:schemeClr val="dk1"/>
              </a:solidFill>
            </a:endParaRPr>
          </a:p>
          <a:p>
            <a:pPr marL="0" lvl="0" indent="0" algn="r" rtl="0">
              <a:lnSpc>
                <a:spcPct val="100000"/>
              </a:lnSpc>
              <a:spcBef>
                <a:spcPts val="0"/>
              </a:spcBef>
              <a:spcAft>
                <a:spcPts val="0"/>
              </a:spcAft>
              <a:buSzPts val="6000"/>
              <a:buNone/>
            </a:pPr>
            <a:r>
              <a:rPr lang="en">
                <a:solidFill>
                  <a:schemeClr val="dk1"/>
                </a:solidFill>
              </a:rPr>
              <a:t>CONCLUSION</a:t>
            </a:r>
            <a:endParaRPr>
              <a:solidFill>
                <a:schemeClr val="dk1"/>
              </a:solidFill>
            </a:endParaRPr>
          </a:p>
        </p:txBody>
      </p:sp>
      <p:sp>
        <p:nvSpPr>
          <p:cNvPr id="1622" name="Google Shape;1622;g26c521aa237_1_26"/>
          <p:cNvSpPr txBox="1">
            <a:spLocks noGrp="1"/>
          </p:cNvSpPr>
          <p:nvPr>
            <p:ph type="subTitle" idx="1"/>
          </p:nvPr>
        </p:nvSpPr>
        <p:spPr>
          <a:xfrm>
            <a:off x="5910688" y="3138975"/>
            <a:ext cx="2516700" cy="590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latin typeface="Red Hat Text" panose="020B0604020202020204" charset="0"/>
                <a:ea typeface="Red Hat Text" panose="020B0604020202020204" charset="0"/>
                <a:cs typeface="Red Hat Text" panose="020B0604020202020204" charset="0"/>
              </a:rPr>
              <a:t>Enhancing Application Performance and Scalability</a:t>
            </a:r>
            <a:endParaRPr dirty="0">
              <a:latin typeface="Red Hat Text" panose="020B0604020202020204" charset="0"/>
              <a:ea typeface="Red Hat Text" panose="020B0604020202020204" charset="0"/>
              <a:cs typeface="Red Hat Text" panose="020B0604020202020204" charset="0"/>
            </a:endParaRPr>
          </a:p>
        </p:txBody>
      </p:sp>
      <p:grpSp>
        <p:nvGrpSpPr>
          <p:cNvPr id="1623" name="Google Shape;1623;g26c521aa237_1_26"/>
          <p:cNvGrpSpPr/>
          <p:nvPr/>
        </p:nvGrpSpPr>
        <p:grpSpPr>
          <a:xfrm rot="5400000">
            <a:off x="959343" y="975971"/>
            <a:ext cx="1168925" cy="284175"/>
            <a:chOff x="6017825" y="3809000"/>
            <a:chExt cx="1168925" cy="284175"/>
          </a:xfrm>
        </p:grpSpPr>
        <p:sp>
          <p:nvSpPr>
            <p:cNvPr id="1624" name="Google Shape;1624;g26c521aa237_1_2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g26c521aa237_1_2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g26c521aa237_1_2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g26c521aa237_1_2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g26c521aa237_1_2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g26c521aa237_1_2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g26c521aa237_1_2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g26c521aa237_1_2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g26c521aa237_1_2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g26c521aa237_1_2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26c521aa237_1_2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g26c521aa237_1_2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g26c521aa237_1_2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g26c521aa237_1_2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g26c521aa237_1_2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g26c521aa237_1_2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g26c521aa237_1_2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g26c521aa237_1_2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9" name="Google Shape;1649;g26c521aa237_1_56"/>
          <p:cNvSpPr txBox="1">
            <a:spLocks noGrp="1"/>
          </p:cNvSpPr>
          <p:nvPr>
            <p:ph type="title"/>
          </p:nvPr>
        </p:nvSpPr>
        <p:spPr>
          <a:xfrm>
            <a:off x="713175" y="445025"/>
            <a:ext cx="7717500" cy="72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dirty="0"/>
              <a:t>05. CONCLUSION</a:t>
            </a:r>
            <a:endParaRPr b="0" dirty="0">
              <a:latin typeface="Red Hat Text Light"/>
              <a:ea typeface="Red Hat Text Light"/>
              <a:cs typeface="Red Hat Text Light"/>
              <a:sym typeface="Red Hat Text Light"/>
            </a:endParaRPr>
          </a:p>
        </p:txBody>
      </p:sp>
      <p:sp>
        <p:nvSpPr>
          <p:cNvPr id="3" name="Slide Number Placeholder 2">
            <a:extLst>
              <a:ext uri="{FF2B5EF4-FFF2-40B4-BE49-F238E27FC236}">
                <a16:creationId xmlns:a16="http://schemas.microsoft.com/office/drawing/2014/main" id="{1C4456C2-FD71-FF57-B335-1006300DF33B}"/>
              </a:ext>
            </a:extLst>
          </p:cNvPr>
          <p:cNvSpPr>
            <a:spLocks noGrp="1"/>
          </p:cNvSpPr>
          <p:nvPr>
            <p:ph type="sldNum" sz="quarter" idx="4"/>
          </p:nvPr>
        </p:nvSpPr>
        <p:spPr/>
        <p:txBody>
          <a:bodyPr/>
          <a:lstStyle/>
          <a:p>
            <a:fld id="{C514D4F2-DA1E-44DF-8B4B-CC69765DAFF4}" type="slidenum">
              <a:rPr lang="en-US" smtClean="0"/>
              <a:pPr/>
              <a:t>49</a:t>
            </a:fld>
            <a:endParaRPr lang="en-US"/>
          </a:p>
        </p:txBody>
      </p:sp>
      <p:sp>
        <p:nvSpPr>
          <p:cNvPr id="2" name="Google Shape;1621;g26ca0124ec0_1_8">
            <a:extLst>
              <a:ext uri="{FF2B5EF4-FFF2-40B4-BE49-F238E27FC236}">
                <a16:creationId xmlns:a16="http://schemas.microsoft.com/office/drawing/2014/main" id="{CD4E87D4-C6DD-5870-9494-5226F232F6E8}"/>
              </a:ext>
            </a:extLst>
          </p:cNvPr>
          <p:cNvSpPr/>
          <p:nvPr/>
        </p:nvSpPr>
        <p:spPr>
          <a:xfrm>
            <a:off x="784085" y="2043788"/>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sp>
        <p:nvSpPr>
          <p:cNvPr id="4" name="Google Shape;1623;g26ca0124ec0_1_8">
            <a:extLst>
              <a:ext uri="{FF2B5EF4-FFF2-40B4-BE49-F238E27FC236}">
                <a16:creationId xmlns:a16="http://schemas.microsoft.com/office/drawing/2014/main" id="{799CC6F9-3024-0241-EEFA-5D2851A7BA44}"/>
              </a:ext>
            </a:extLst>
          </p:cNvPr>
          <p:cNvSpPr txBox="1">
            <a:spLocks/>
          </p:cNvSpPr>
          <p:nvPr/>
        </p:nvSpPr>
        <p:spPr>
          <a:xfrm>
            <a:off x="2758588" y="1127826"/>
            <a:ext cx="3794700" cy="5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spcAft>
                <a:spcPts val="1600"/>
              </a:spcAft>
              <a:buFont typeface="Roboto Condensed"/>
              <a:buNone/>
            </a:pPr>
            <a:r>
              <a:rPr lang="en-US" sz="2400" b="1">
                <a:latin typeface="Red Hat Text"/>
                <a:ea typeface="Red Hat Text"/>
                <a:cs typeface="Red Hat Text"/>
                <a:sym typeface="Red Hat Text"/>
              </a:rPr>
              <a:t>Advantages</a:t>
            </a:r>
          </a:p>
        </p:txBody>
      </p:sp>
      <p:sp>
        <p:nvSpPr>
          <p:cNvPr id="5" name="Google Shape;1624;g26ca0124ec0_1_8">
            <a:extLst>
              <a:ext uri="{FF2B5EF4-FFF2-40B4-BE49-F238E27FC236}">
                <a16:creationId xmlns:a16="http://schemas.microsoft.com/office/drawing/2014/main" id="{D4521F18-F300-4DB2-B466-FEFA208D1DE4}"/>
              </a:ext>
            </a:extLst>
          </p:cNvPr>
          <p:cNvSpPr txBox="1">
            <a:spLocks/>
          </p:cNvSpPr>
          <p:nvPr/>
        </p:nvSpPr>
        <p:spPr>
          <a:xfrm>
            <a:off x="6902825" y="2831225"/>
            <a:ext cx="2133000" cy="9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Font typeface="Roboto Condensed"/>
              <a:buNone/>
            </a:pPr>
            <a:r>
              <a:rPr lang="en-US">
                <a:latin typeface="Red Hat Text"/>
                <a:ea typeface="Red Hat Text"/>
                <a:cs typeface="Red Hat Text"/>
                <a:sym typeface="Red Hat Text"/>
              </a:rPr>
              <a:t>Redis includes features like pub/sub messaging, enhancing its capabilities for complex tasks.</a:t>
            </a:r>
          </a:p>
        </p:txBody>
      </p:sp>
      <p:grpSp>
        <p:nvGrpSpPr>
          <p:cNvPr id="6" name="Google Shape;1625;g26ca0124ec0_1_8">
            <a:extLst>
              <a:ext uri="{FF2B5EF4-FFF2-40B4-BE49-F238E27FC236}">
                <a16:creationId xmlns:a16="http://schemas.microsoft.com/office/drawing/2014/main" id="{493B7652-8B6B-CE7B-A1D6-607800FB3E45}"/>
              </a:ext>
            </a:extLst>
          </p:cNvPr>
          <p:cNvGrpSpPr/>
          <p:nvPr/>
        </p:nvGrpSpPr>
        <p:grpSpPr>
          <a:xfrm>
            <a:off x="922031" y="2204534"/>
            <a:ext cx="356195" cy="265631"/>
            <a:chOff x="5216456" y="3725484"/>
            <a:chExt cx="356195" cy="265631"/>
          </a:xfrm>
          <a:solidFill>
            <a:schemeClr val="accent6"/>
          </a:solidFill>
        </p:grpSpPr>
        <p:sp>
          <p:nvSpPr>
            <p:cNvPr id="7" name="Google Shape;1626;g26ca0124ec0_1_8">
              <a:extLst>
                <a:ext uri="{FF2B5EF4-FFF2-40B4-BE49-F238E27FC236}">
                  <a16:creationId xmlns:a16="http://schemas.microsoft.com/office/drawing/2014/main" id="{E85125A5-34AE-998B-447F-5803F536CDE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627;g26ca0124ec0_1_8">
              <a:extLst>
                <a:ext uri="{FF2B5EF4-FFF2-40B4-BE49-F238E27FC236}">
                  <a16:creationId xmlns:a16="http://schemas.microsoft.com/office/drawing/2014/main" id="{92DF7CFE-E6F5-6F27-FF00-A290E411DF9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1628;g26ca0124ec0_1_8">
            <a:extLst>
              <a:ext uri="{FF2B5EF4-FFF2-40B4-BE49-F238E27FC236}">
                <a16:creationId xmlns:a16="http://schemas.microsoft.com/office/drawing/2014/main" id="{B7BC33AC-5339-1CA3-ECA4-C828D547BE4C}"/>
              </a:ext>
            </a:extLst>
          </p:cNvPr>
          <p:cNvSpPr txBox="1"/>
          <p:nvPr/>
        </p:nvSpPr>
        <p:spPr>
          <a:xfrm>
            <a:off x="108025" y="2831225"/>
            <a:ext cx="19842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Redis operates in-memory for rapid read and write operations.</a:t>
            </a:r>
            <a:endParaRPr/>
          </a:p>
        </p:txBody>
      </p:sp>
      <p:sp>
        <p:nvSpPr>
          <p:cNvPr id="10" name="Google Shape;1629;g26ca0124ec0_1_8">
            <a:extLst>
              <a:ext uri="{FF2B5EF4-FFF2-40B4-BE49-F238E27FC236}">
                <a16:creationId xmlns:a16="http://schemas.microsoft.com/office/drawing/2014/main" id="{447BFE65-CD43-2F71-68BA-43E32EA4634E}"/>
              </a:ext>
            </a:extLst>
          </p:cNvPr>
          <p:cNvSpPr txBox="1"/>
          <p:nvPr/>
        </p:nvSpPr>
        <p:spPr>
          <a:xfrm>
            <a:off x="2182925" y="2831225"/>
            <a:ext cx="2037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Redis offers diverse data structures for flexibility.</a:t>
            </a:r>
            <a:endParaRPr/>
          </a:p>
        </p:txBody>
      </p:sp>
      <p:sp>
        <p:nvSpPr>
          <p:cNvPr id="11" name="Google Shape;1630;g26ca0124ec0_1_8">
            <a:extLst>
              <a:ext uri="{FF2B5EF4-FFF2-40B4-BE49-F238E27FC236}">
                <a16:creationId xmlns:a16="http://schemas.microsoft.com/office/drawing/2014/main" id="{9AA4054F-E2F7-B10C-EF15-37ACD477FE5E}"/>
              </a:ext>
            </a:extLst>
          </p:cNvPr>
          <p:cNvSpPr txBox="1"/>
          <p:nvPr/>
        </p:nvSpPr>
        <p:spPr>
          <a:xfrm>
            <a:off x="4479950" y="2831225"/>
            <a:ext cx="23388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Redis scales efficiently for large data and high request rates through clustering and replication.</a:t>
            </a:r>
            <a:endParaRPr/>
          </a:p>
        </p:txBody>
      </p:sp>
      <p:sp>
        <p:nvSpPr>
          <p:cNvPr id="12" name="Google Shape;1631;g26ca0124ec0_1_8">
            <a:extLst>
              <a:ext uri="{FF2B5EF4-FFF2-40B4-BE49-F238E27FC236}">
                <a16:creationId xmlns:a16="http://schemas.microsoft.com/office/drawing/2014/main" id="{96F41C93-33D5-9563-1ED6-A59D28453CB4}"/>
              </a:ext>
            </a:extLst>
          </p:cNvPr>
          <p:cNvSpPr/>
          <p:nvPr/>
        </p:nvSpPr>
        <p:spPr>
          <a:xfrm>
            <a:off x="2906371" y="2039077"/>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13" name="Google Shape;1632;g26ca0124ec0_1_8">
            <a:extLst>
              <a:ext uri="{FF2B5EF4-FFF2-40B4-BE49-F238E27FC236}">
                <a16:creationId xmlns:a16="http://schemas.microsoft.com/office/drawing/2014/main" id="{89E18A96-EBE3-D48B-F128-3AC77655E785}"/>
              </a:ext>
            </a:extLst>
          </p:cNvPr>
          <p:cNvGrpSpPr/>
          <p:nvPr/>
        </p:nvGrpSpPr>
        <p:grpSpPr>
          <a:xfrm>
            <a:off x="3023631" y="2214547"/>
            <a:ext cx="356195" cy="265631"/>
            <a:chOff x="5216456" y="3725484"/>
            <a:chExt cx="356195" cy="265631"/>
          </a:xfrm>
          <a:solidFill>
            <a:schemeClr val="accent5"/>
          </a:solidFill>
        </p:grpSpPr>
        <p:sp>
          <p:nvSpPr>
            <p:cNvPr id="14" name="Google Shape;1633;g26ca0124ec0_1_8">
              <a:extLst>
                <a:ext uri="{FF2B5EF4-FFF2-40B4-BE49-F238E27FC236}">
                  <a16:creationId xmlns:a16="http://schemas.microsoft.com/office/drawing/2014/main" id="{BF13B3C9-B0A5-80CF-C526-34F8E1573E2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634;g26ca0124ec0_1_8">
              <a:extLst>
                <a:ext uri="{FF2B5EF4-FFF2-40B4-BE49-F238E27FC236}">
                  <a16:creationId xmlns:a16="http://schemas.microsoft.com/office/drawing/2014/main" id="{28174990-D206-219E-1DD7-1BA5A7F5E41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1621;g26ca0124ec0_1_8">
            <a:extLst>
              <a:ext uri="{FF2B5EF4-FFF2-40B4-BE49-F238E27FC236}">
                <a16:creationId xmlns:a16="http://schemas.microsoft.com/office/drawing/2014/main" id="{D1D402EA-46FA-523A-54A0-60FA6D3D6B2D}"/>
              </a:ext>
            </a:extLst>
          </p:cNvPr>
          <p:cNvSpPr/>
          <p:nvPr/>
        </p:nvSpPr>
        <p:spPr>
          <a:xfrm>
            <a:off x="5379114" y="2043788"/>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25" name="Google Shape;1625;g26ca0124ec0_1_8">
            <a:extLst>
              <a:ext uri="{FF2B5EF4-FFF2-40B4-BE49-F238E27FC236}">
                <a16:creationId xmlns:a16="http://schemas.microsoft.com/office/drawing/2014/main" id="{4AF6205E-E2E0-51D9-388F-B7A0DED8432D}"/>
              </a:ext>
            </a:extLst>
          </p:cNvPr>
          <p:cNvGrpSpPr/>
          <p:nvPr/>
        </p:nvGrpSpPr>
        <p:grpSpPr>
          <a:xfrm>
            <a:off x="5517060" y="2204534"/>
            <a:ext cx="356195" cy="265631"/>
            <a:chOff x="5216456" y="3725484"/>
            <a:chExt cx="356195" cy="265631"/>
          </a:xfrm>
          <a:solidFill>
            <a:schemeClr val="accent6"/>
          </a:solidFill>
        </p:grpSpPr>
        <p:sp>
          <p:nvSpPr>
            <p:cNvPr id="26" name="Google Shape;1626;g26ca0124ec0_1_8">
              <a:extLst>
                <a:ext uri="{FF2B5EF4-FFF2-40B4-BE49-F238E27FC236}">
                  <a16:creationId xmlns:a16="http://schemas.microsoft.com/office/drawing/2014/main" id="{8B459183-83D0-61F6-FB86-744EEDD36EA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627;g26ca0124ec0_1_8">
              <a:extLst>
                <a:ext uri="{FF2B5EF4-FFF2-40B4-BE49-F238E27FC236}">
                  <a16:creationId xmlns:a16="http://schemas.microsoft.com/office/drawing/2014/main" id="{813B72B5-A8C7-5A8C-3E09-254F0A34E4DD}"/>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1631;g26ca0124ec0_1_8">
            <a:extLst>
              <a:ext uri="{FF2B5EF4-FFF2-40B4-BE49-F238E27FC236}">
                <a16:creationId xmlns:a16="http://schemas.microsoft.com/office/drawing/2014/main" id="{0B9D8145-9D9C-0D3B-A885-51208D10942D}"/>
              </a:ext>
            </a:extLst>
          </p:cNvPr>
          <p:cNvSpPr/>
          <p:nvPr/>
        </p:nvSpPr>
        <p:spPr>
          <a:xfrm>
            <a:off x="7501400" y="2039077"/>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29" name="Google Shape;1632;g26ca0124ec0_1_8">
            <a:extLst>
              <a:ext uri="{FF2B5EF4-FFF2-40B4-BE49-F238E27FC236}">
                <a16:creationId xmlns:a16="http://schemas.microsoft.com/office/drawing/2014/main" id="{2A57F48B-56CF-132E-FE86-39BE6A279F31}"/>
              </a:ext>
            </a:extLst>
          </p:cNvPr>
          <p:cNvGrpSpPr/>
          <p:nvPr/>
        </p:nvGrpSpPr>
        <p:grpSpPr>
          <a:xfrm>
            <a:off x="7618660" y="2214547"/>
            <a:ext cx="356195" cy="265631"/>
            <a:chOff x="5216456" y="3725484"/>
            <a:chExt cx="356195" cy="265631"/>
          </a:xfrm>
          <a:solidFill>
            <a:schemeClr val="accent5"/>
          </a:solidFill>
        </p:grpSpPr>
        <p:sp>
          <p:nvSpPr>
            <p:cNvPr id="30" name="Google Shape;1633;g26ca0124ec0_1_8">
              <a:extLst>
                <a:ext uri="{FF2B5EF4-FFF2-40B4-BE49-F238E27FC236}">
                  <a16:creationId xmlns:a16="http://schemas.microsoft.com/office/drawing/2014/main" id="{469FB64C-FFA7-3826-8CC0-1068052B849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634;g26ca0124ec0_1_8">
              <a:extLst>
                <a:ext uri="{FF2B5EF4-FFF2-40B4-BE49-F238E27FC236}">
                  <a16:creationId xmlns:a16="http://schemas.microsoft.com/office/drawing/2014/main" id="{53B6FBA4-9D65-801B-3DE9-C6A01B10A9FF}"/>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0867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9"/>
          <p:cNvSpPr txBox="1">
            <a:spLocks noGrp="1"/>
          </p:cNvSpPr>
          <p:nvPr>
            <p:ph type="title"/>
          </p:nvPr>
        </p:nvSpPr>
        <p:spPr>
          <a:xfrm>
            <a:off x="713275" y="445025"/>
            <a:ext cx="7717500" cy="67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01.</a:t>
            </a:r>
            <a:r>
              <a:rPr lang="en" b="0">
                <a:latin typeface="Red Hat Text Light"/>
                <a:ea typeface="Red Hat Text Light"/>
                <a:cs typeface="Red Hat Text Light"/>
                <a:sym typeface="Red Hat Text Light"/>
              </a:rPr>
              <a:t> </a:t>
            </a:r>
            <a:r>
              <a:rPr lang="en"/>
              <a:t>INTRODUCTION</a:t>
            </a:r>
            <a:endParaRPr/>
          </a:p>
        </p:txBody>
      </p:sp>
      <p:sp>
        <p:nvSpPr>
          <p:cNvPr id="1078" name="Google Shape;1078;p9"/>
          <p:cNvSpPr txBox="1">
            <a:spLocks noGrp="1"/>
          </p:cNvSpPr>
          <p:nvPr>
            <p:ph type="subTitle" idx="1"/>
          </p:nvPr>
        </p:nvSpPr>
        <p:spPr>
          <a:xfrm>
            <a:off x="3137249" y="2935072"/>
            <a:ext cx="2414100" cy="10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ed Hat Text" panose="020B0604020202020204" charset="0"/>
                <a:ea typeface="Red Hat Text" panose="020B0604020202020204" charset="0"/>
                <a:cs typeface="Red Hat Text" panose="020B0604020202020204" charset="0"/>
              </a:rPr>
              <a:t>Redis formation history.</a:t>
            </a:r>
            <a:endParaRPr>
              <a:latin typeface="Red Hat Text" panose="020B0604020202020204" charset="0"/>
              <a:ea typeface="Red Hat Text" panose="020B0604020202020204" charset="0"/>
              <a:cs typeface="Red Hat Text" panose="020B0604020202020204" charset="0"/>
            </a:endParaRPr>
          </a:p>
          <a:p>
            <a:pPr marL="0" lvl="0" indent="0" algn="ctr" rtl="0">
              <a:spcBef>
                <a:spcPts val="0"/>
              </a:spcBef>
              <a:spcAft>
                <a:spcPts val="0"/>
              </a:spcAft>
              <a:buSzPts val="1400"/>
              <a:buNone/>
            </a:pPr>
            <a:endParaRPr>
              <a:latin typeface="Red Hat Text" panose="020B0604020202020204" charset="0"/>
              <a:ea typeface="Red Hat Text" panose="020B0604020202020204" charset="0"/>
              <a:cs typeface="Red Hat Text" panose="020B0604020202020204" charset="0"/>
            </a:endParaRPr>
          </a:p>
          <a:p>
            <a:pPr marL="0" lvl="0" indent="0" algn="ctr" rtl="0">
              <a:lnSpc>
                <a:spcPct val="100000"/>
              </a:lnSpc>
              <a:spcBef>
                <a:spcPts val="0"/>
              </a:spcBef>
              <a:spcAft>
                <a:spcPts val="0"/>
              </a:spcAft>
              <a:buSzPts val="1400"/>
              <a:buNone/>
            </a:pPr>
            <a:endParaRPr>
              <a:latin typeface="Red Hat Text" panose="020B0604020202020204" charset="0"/>
              <a:ea typeface="Red Hat Text" panose="020B0604020202020204" charset="0"/>
              <a:cs typeface="Red Hat Text" panose="020B0604020202020204" charset="0"/>
            </a:endParaRPr>
          </a:p>
        </p:txBody>
      </p:sp>
      <p:sp>
        <p:nvSpPr>
          <p:cNvPr id="1079" name="Google Shape;1079;p9"/>
          <p:cNvSpPr txBox="1">
            <a:spLocks noGrp="1"/>
          </p:cNvSpPr>
          <p:nvPr>
            <p:ph type="subTitle" idx="2"/>
          </p:nvPr>
        </p:nvSpPr>
        <p:spPr>
          <a:xfrm>
            <a:off x="463625" y="2879997"/>
            <a:ext cx="2414100" cy="10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ed Hat Text" panose="020B0604020202020204" charset="0"/>
                <a:ea typeface="Red Hat Text" panose="020B0604020202020204" charset="0"/>
                <a:cs typeface="Red Hat Text" panose="020B0604020202020204" charset="0"/>
              </a:rPr>
              <a:t>What is Redis? Why we should use Redis?</a:t>
            </a:r>
            <a:endParaRPr dirty="0">
              <a:latin typeface="Red Hat Text" panose="020B0604020202020204" charset="0"/>
              <a:ea typeface="Red Hat Text" panose="020B0604020202020204" charset="0"/>
              <a:cs typeface="Red Hat Text" panose="020B0604020202020204" charset="0"/>
            </a:endParaRPr>
          </a:p>
          <a:p>
            <a:pPr marL="0" lvl="0" indent="0" algn="ctr" rtl="0">
              <a:lnSpc>
                <a:spcPct val="100000"/>
              </a:lnSpc>
              <a:spcBef>
                <a:spcPts val="0"/>
              </a:spcBef>
              <a:spcAft>
                <a:spcPts val="0"/>
              </a:spcAft>
              <a:buSzPts val="1400"/>
              <a:buNone/>
            </a:pPr>
            <a:endParaRPr dirty="0">
              <a:latin typeface="Red Hat Text" panose="020B0604020202020204" charset="0"/>
              <a:ea typeface="Red Hat Text" panose="020B0604020202020204" charset="0"/>
              <a:cs typeface="Red Hat Text" panose="020B0604020202020204" charset="0"/>
            </a:endParaRPr>
          </a:p>
        </p:txBody>
      </p:sp>
      <p:sp>
        <p:nvSpPr>
          <p:cNvPr id="1080" name="Google Shape;1080;p9"/>
          <p:cNvSpPr txBox="1">
            <a:spLocks noGrp="1"/>
          </p:cNvSpPr>
          <p:nvPr>
            <p:ph type="subTitle" idx="3"/>
          </p:nvPr>
        </p:nvSpPr>
        <p:spPr>
          <a:xfrm>
            <a:off x="191675" y="2171250"/>
            <a:ext cx="2958000" cy="801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200"/>
              <a:t>INTRODUCTION</a:t>
            </a:r>
            <a:endParaRPr sz="2200"/>
          </a:p>
        </p:txBody>
      </p:sp>
      <p:sp>
        <p:nvSpPr>
          <p:cNvPr id="1081" name="Google Shape;1081;p9"/>
          <p:cNvSpPr txBox="1">
            <a:spLocks noGrp="1"/>
          </p:cNvSpPr>
          <p:nvPr>
            <p:ph type="subTitle" idx="4"/>
          </p:nvPr>
        </p:nvSpPr>
        <p:spPr>
          <a:xfrm>
            <a:off x="2946677" y="2426500"/>
            <a:ext cx="3067200" cy="55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200"/>
              <a:t>BRIEF HISTORY</a:t>
            </a:r>
            <a:endParaRPr sz="2200"/>
          </a:p>
        </p:txBody>
      </p:sp>
      <p:sp>
        <p:nvSpPr>
          <p:cNvPr id="1082" name="Google Shape;1082;p9"/>
          <p:cNvSpPr txBox="1">
            <a:spLocks noGrp="1"/>
          </p:cNvSpPr>
          <p:nvPr>
            <p:ph type="subTitle" idx="1"/>
          </p:nvPr>
        </p:nvSpPr>
        <p:spPr>
          <a:xfrm>
            <a:off x="6164126" y="2935075"/>
            <a:ext cx="2958000" cy="10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ed Hat Text" panose="020B0604020202020204" charset="0"/>
                <a:ea typeface="Red Hat Text" panose="020B0604020202020204" charset="0"/>
                <a:cs typeface="Red Hat Text" panose="020B0604020202020204" charset="0"/>
              </a:rPr>
              <a:t>Problems solved when applying Redis.</a:t>
            </a:r>
            <a:endParaRPr dirty="0">
              <a:latin typeface="Red Hat Text" panose="020B0604020202020204" charset="0"/>
              <a:ea typeface="Red Hat Text" panose="020B0604020202020204" charset="0"/>
              <a:cs typeface="Red Hat Text" panose="020B0604020202020204" charset="0"/>
            </a:endParaRPr>
          </a:p>
          <a:p>
            <a:pPr marL="0" lvl="0" indent="0" algn="ctr" rtl="0">
              <a:lnSpc>
                <a:spcPct val="100000"/>
              </a:lnSpc>
              <a:spcBef>
                <a:spcPts val="0"/>
              </a:spcBef>
              <a:spcAft>
                <a:spcPts val="0"/>
              </a:spcAft>
              <a:buSzPts val="1400"/>
              <a:buNone/>
            </a:pPr>
            <a:endParaRPr dirty="0">
              <a:latin typeface="Red Hat Text" panose="020B0604020202020204" charset="0"/>
              <a:ea typeface="Red Hat Text" panose="020B0604020202020204" charset="0"/>
              <a:cs typeface="Red Hat Text" panose="020B0604020202020204" charset="0"/>
            </a:endParaRPr>
          </a:p>
        </p:txBody>
      </p:sp>
      <p:sp>
        <p:nvSpPr>
          <p:cNvPr id="1083" name="Google Shape;1083;p9"/>
          <p:cNvSpPr txBox="1">
            <a:spLocks noGrp="1"/>
          </p:cNvSpPr>
          <p:nvPr>
            <p:ph type="subTitle" idx="4"/>
          </p:nvPr>
        </p:nvSpPr>
        <p:spPr>
          <a:xfrm>
            <a:off x="5611075" y="2426500"/>
            <a:ext cx="4064100" cy="55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 sz="2200"/>
              <a:t>PROBLEMS SOLVED</a:t>
            </a:r>
            <a:endParaRPr sz="2200"/>
          </a:p>
        </p:txBody>
      </p:sp>
      <p:sp>
        <p:nvSpPr>
          <p:cNvPr id="1084" name="Google Shape;1084;p9"/>
          <p:cNvSpPr/>
          <p:nvPr/>
        </p:nvSpPr>
        <p:spPr>
          <a:xfrm>
            <a:off x="4127718" y="1846832"/>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
          <p:cNvSpPr/>
          <p:nvPr/>
        </p:nvSpPr>
        <p:spPr>
          <a:xfrm>
            <a:off x="1184175" y="1846823"/>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6" name="Google Shape;1086;p9"/>
          <p:cNvGrpSpPr/>
          <p:nvPr/>
        </p:nvGrpSpPr>
        <p:grpSpPr>
          <a:xfrm>
            <a:off x="4361935" y="2009454"/>
            <a:ext cx="232954" cy="340318"/>
            <a:chOff x="3662144" y="4135505"/>
            <a:chExt cx="232954" cy="340318"/>
          </a:xfrm>
        </p:grpSpPr>
        <p:sp>
          <p:nvSpPr>
            <p:cNvPr id="1087" name="Google Shape;1087;p9"/>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9"/>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9"/>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9"/>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1" name="Google Shape;1091;p9"/>
          <p:cNvGrpSpPr/>
          <p:nvPr/>
        </p:nvGrpSpPr>
        <p:grpSpPr>
          <a:xfrm>
            <a:off x="1321040" y="1964155"/>
            <a:ext cx="358464" cy="352316"/>
            <a:chOff x="4882170" y="3349841"/>
            <a:chExt cx="358464" cy="352316"/>
          </a:xfrm>
        </p:grpSpPr>
        <p:sp>
          <p:nvSpPr>
            <p:cNvPr id="1092" name="Google Shape;1092;p9"/>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9"/>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4" name="Google Shape;1094;p9"/>
          <p:cNvSpPr/>
          <p:nvPr/>
        </p:nvSpPr>
        <p:spPr>
          <a:xfrm>
            <a:off x="7292428" y="1846832"/>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5" name="Google Shape;1095;p9"/>
          <p:cNvGrpSpPr/>
          <p:nvPr/>
        </p:nvGrpSpPr>
        <p:grpSpPr>
          <a:xfrm>
            <a:off x="7526645" y="2009454"/>
            <a:ext cx="232954" cy="340318"/>
            <a:chOff x="3662144" y="4135505"/>
            <a:chExt cx="232954" cy="340318"/>
          </a:xfrm>
        </p:grpSpPr>
        <p:sp>
          <p:nvSpPr>
            <p:cNvPr id="1096" name="Google Shape;1096;p9"/>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9"/>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9"/>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9"/>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Slide Number Placeholder 2">
            <a:extLst>
              <a:ext uri="{FF2B5EF4-FFF2-40B4-BE49-F238E27FC236}">
                <a16:creationId xmlns:a16="http://schemas.microsoft.com/office/drawing/2014/main" id="{F9E222D4-05AA-9E29-8DA4-3BE187C3E7AF}"/>
              </a:ext>
            </a:extLst>
          </p:cNvPr>
          <p:cNvSpPr>
            <a:spLocks noGrp="1"/>
          </p:cNvSpPr>
          <p:nvPr>
            <p:ph type="sldNum" sz="quarter" idx="10"/>
          </p:nvPr>
        </p:nvSpPr>
        <p:spPr/>
        <p:txBody>
          <a:bodyPr/>
          <a:lstStyle/>
          <a:p>
            <a:fld id="{C514D4F2-DA1E-44DF-8B4B-CC69765DAFF4}" type="slidenum">
              <a:rPr lang="en-US" smtClean="0"/>
              <a:pPr/>
              <a:t>5</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9" name="Google Shape;1649;g26c521aa237_1_56"/>
          <p:cNvSpPr txBox="1">
            <a:spLocks noGrp="1"/>
          </p:cNvSpPr>
          <p:nvPr>
            <p:ph type="title"/>
          </p:nvPr>
        </p:nvSpPr>
        <p:spPr>
          <a:xfrm>
            <a:off x="713175" y="445025"/>
            <a:ext cx="7717500" cy="72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dirty="0"/>
              <a:t>05. CONCLUSION</a:t>
            </a:r>
            <a:endParaRPr b="0" dirty="0">
              <a:latin typeface="Red Hat Text Light"/>
              <a:ea typeface="Red Hat Text Light"/>
              <a:cs typeface="Red Hat Text Light"/>
              <a:sym typeface="Red Hat Text Light"/>
            </a:endParaRPr>
          </a:p>
        </p:txBody>
      </p:sp>
      <p:sp>
        <p:nvSpPr>
          <p:cNvPr id="3" name="Slide Number Placeholder 2">
            <a:extLst>
              <a:ext uri="{FF2B5EF4-FFF2-40B4-BE49-F238E27FC236}">
                <a16:creationId xmlns:a16="http://schemas.microsoft.com/office/drawing/2014/main" id="{1C4456C2-FD71-FF57-B335-1006300DF33B}"/>
              </a:ext>
            </a:extLst>
          </p:cNvPr>
          <p:cNvSpPr>
            <a:spLocks noGrp="1"/>
          </p:cNvSpPr>
          <p:nvPr>
            <p:ph type="sldNum" sz="quarter" idx="4"/>
          </p:nvPr>
        </p:nvSpPr>
        <p:spPr/>
        <p:txBody>
          <a:bodyPr/>
          <a:lstStyle/>
          <a:p>
            <a:fld id="{C514D4F2-DA1E-44DF-8B4B-CC69765DAFF4}" type="slidenum">
              <a:rPr lang="en-US" smtClean="0"/>
              <a:pPr/>
              <a:t>50</a:t>
            </a:fld>
            <a:endParaRPr lang="en-US"/>
          </a:p>
        </p:txBody>
      </p:sp>
      <p:sp>
        <p:nvSpPr>
          <p:cNvPr id="24" name="Google Shape;1649;g26ca0124ec0_1_975">
            <a:extLst>
              <a:ext uri="{FF2B5EF4-FFF2-40B4-BE49-F238E27FC236}">
                <a16:creationId xmlns:a16="http://schemas.microsoft.com/office/drawing/2014/main" id="{40062DEB-882A-E79D-5AF9-FFCB7E0CEAF3}"/>
              </a:ext>
            </a:extLst>
          </p:cNvPr>
          <p:cNvSpPr txBox="1">
            <a:spLocks/>
          </p:cNvSpPr>
          <p:nvPr/>
        </p:nvSpPr>
        <p:spPr>
          <a:xfrm>
            <a:off x="5862650" y="2795500"/>
            <a:ext cx="3002700" cy="799200"/>
          </a:xfrm>
          <a:prstGeom prst="rect">
            <a:avLst/>
          </a:prstGeom>
          <a:noFill/>
          <a:ln>
            <a:noFill/>
          </a:ln>
        </p:spPr>
        <p:txBody>
          <a:bodyPr spcFirstLastPara="1" wrap="square" lIns="91425" tIns="91425" rIns="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Font typeface="Roboto Condensed"/>
              <a:buNone/>
            </a:pPr>
            <a:r>
              <a:rPr lang="en-US" dirty="0">
                <a:latin typeface="Red Hat Text"/>
                <a:ea typeface="Red Hat Text"/>
                <a:cs typeface="Red Hat Text"/>
                <a:sym typeface="Red Hat Text"/>
              </a:rPr>
              <a:t>It not suitable to replace traditional relational databases for complex data management.</a:t>
            </a:r>
          </a:p>
        </p:txBody>
      </p:sp>
      <p:sp>
        <p:nvSpPr>
          <p:cNvPr id="26" name="Google Shape;1651;g26ca0124ec0_1_975">
            <a:extLst>
              <a:ext uri="{FF2B5EF4-FFF2-40B4-BE49-F238E27FC236}">
                <a16:creationId xmlns:a16="http://schemas.microsoft.com/office/drawing/2014/main" id="{E5CC4302-B63F-5A1F-A838-8721023AE38D}"/>
              </a:ext>
            </a:extLst>
          </p:cNvPr>
          <p:cNvSpPr txBox="1"/>
          <p:nvPr/>
        </p:nvSpPr>
        <p:spPr>
          <a:xfrm>
            <a:off x="561150" y="2795500"/>
            <a:ext cx="2411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Redis stores data in memory, limiting scalability due to RAM constraints.</a:t>
            </a:r>
            <a:endParaRPr/>
          </a:p>
        </p:txBody>
      </p:sp>
      <p:sp>
        <p:nvSpPr>
          <p:cNvPr id="27" name="Google Shape;1652;g26ca0124ec0_1_975">
            <a:extLst>
              <a:ext uri="{FF2B5EF4-FFF2-40B4-BE49-F238E27FC236}">
                <a16:creationId xmlns:a16="http://schemas.microsoft.com/office/drawing/2014/main" id="{1B2EBA01-F219-F10B-5181-D8647E226CF0}"/>
              </a:ext>
            </a:extLst>
          </p:cNvPr>
          <p:cNvSpPr txBox="1"/>
          <p:nvPr/>
        </p:nvSpPr>
        <p:spPr>
          <a:xfrm>
            <a:off x="3258575" y="2739625"/>
            <a:ext cx="24573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Persistence mechanisms like AOF can impact performance, especially with high writes.</a:t>
            </a:r>
            <a:endParaRPr>
              <a:solidFill>
                <a:schemeClr val="dk1"/>
              </a:solidFill>
              <a:latin typeface="Red Hat Text"/>
              <a:ea typeface="Red Hat Text"/>
              <a:cs typeface="Red Hat Text"/>
              <a:sym typeface="Red Hat Text"/>
            </a:endParaRPr>
          </a:p>
        </p:txBody>
      </p:sp>
      <p:grpSp>
        <p:nvGrpSpPr>
          <p:cNvPr id="40" name="Group 39">
            <a:extLst>
              <a:ext uri="{FF2B5EF4-FFF2-40B4-BE49-F238E27FC236}">
                <a16:creationId xmlns:a16="http://schemas.microsoft.com/office/drawing/2014/main" id="{BAB05DB2-8538-4135-3B28-C8553B6B5F54}"/>
              </a:ext>
            </a:extLst>
          </p:cNvPr>
          <p:cNvGrpSpPr/>
          <p:nvPr/>
        </p:nvGrpSpPr>
        <p:grpSpPr>
          <a:xfrm>
            <a:off x="1427633" y="1981587"/>
            <a:ext cx="632100" cy="587100"/>
            <a:chOff x="1427633" y="1981587"/>
            <a:chExt cx="632100" cy="587100"/>
          </a:xfrm>
        </p:grpSpPr>
        <p:sp>
          <p:nvSpPr>
            <p:cNvPr id="28" name="Google Shape;1653;g26ca0124ec0_1_975">
              <a:extLst>
                <a:ext uri="{FF2B5EF4-FFF2-40B4-BE49-F238E27FC236}">
                  <a16:creationId xmlns:a16="http://schemas.microsoft.com/office/drawing/2014/main" id="{2714852C-7F76-383F-0FA2-65C19B549D30}"/>
                </a:ext>
              </a:extLst>
            </p:cNvPr>
            <p:cNvSpPr/>
            <p:nvPr/>
          </p:nvSpPr>
          <p:spPr>
            <a:xfrm>
              <a:off x="1427633" y="1981587"/>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31" name="Google Shape;1656;g26ca0124ec0_1_975">
              <a:extLst>
                <a:ext uri="{FF2B5EF4-FFF2-40B4-BE49-F238E27FC236}">
                  <a16:creationId xmlns:a16="http://schemas.microsoft.com/office/drawing/2014/main" id="{1F167E71-B8E1-4DD1-3EB6-AD140AA8C2DC}"/>
                </a:ext>
              </a:extLst>
            </p:cNvPr>
            <p:cNvGrpSpPr/>
            <p:nvPr/>
          </p:nvGrpSpPr>
          <p:grpSpPr>
            <a:xfrm>
              <a:off x="1574708" y="2142191"/>
              <a:ext cx="317645" cy="318757"/>
              <a:chOff x="5779408" y="3699191"/>
              <a:chExt cx="317645" cy="318757"/>
            </a:xfrm>
            <a:solidFill>
              <a:schemeClr val="accent6"/>
            </a:solidFill>
          </p:grpSpPr>
          <p:sp>
            <p:nvSpPr>
              <p:cNvPr id="32" name="Google Shape;1657;g26ca0124ec0_1_975">
                <a:extLst>
                  <a:ext uri="{FF2B5EF4-FFF2-40B4-BE49-F238E27FC236}">
                    <a16:creationId xmlns:a16="http://schemas.microsoft.com/office/drawing/2014/main" id="{8B9DD4A5-23E6-777D-5FAD-5349DC52DDAA}"/>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658;g26ca0124ec0_1_975">
                <a:extLst>
                  <a:ext uri="{FF2B5EF4-FFF2-40B4-BE49-F238E27FC236}">
                    <a16:creationId xmlns:a16="http://schemas.microsoft.com/office/drawing/2014/main" id="{14F74BA2-6FEA-67E6-1D97-C3C949CBF7FE}"/>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 name="Group 40">
            <a:extLst>
              <a:ext uri="{FF2B5EF4-FFF2-40B4-BE49-F238E27FC236}">
                <a16:creationId xmlns:a16="http://schemas.microsoft.com/office/drawing/2014/main" id="{11E3F51C-84E2-A1F2-B83C-4F4BE28DD87F}"/>
              </a:ext>
            </a:extLst>
          </p:cNvPr>
          <p:cNvGrpSpPr/>
          <p:nvPr/>
        </p:nvGrpSpPr>
        <p:grpSpPr>
          <a:xfrm>
            <a:off x="4255875" y="1981587"/>
            <a:ext cx="632100" cy="587100"/>
            <a:chOff x="1427633" y="1981587"/>
            <a:chExt cx="632100" cy="587100"/>
          </a:xfrm>
        </p:grpSpPr>
        <p:sp>
          <p:nvSpPr>
            <p:cNvPr id="42" name="Google Shape;1653;g26ca0124ec0_1_975">
              <a:extLst>
                <a:ext uri="{FF2B5EF4-FFF2-40B4-BE49-F238E27FC236}">
                  <a16:creationId xmlns:a16="http://schemas.microsoft.com/office/drawing/2014/main" id="{1398D8F3-D1DB-8FBA-CDC1-370272F2CC8A}"/>
                </a:ext>
              </a:extLst>
            </p:cNvPr>
            <p:cNvSpPr/>
            <p:nvPr/>
          </p:nvSpPr>
          <p:spPr>
            <a:xfrm>
              <a:off x="1427633" y="1981587"/>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43" name="Google Shape;1656;g26ca0124ec0_1_975">
              <a:extLst>
                <a:ext uri="{FF2B5EF4-FFF2-40B4-BE49-F238E27FC236}">
                  <a16:creationId xmlns:a16="http://schemas.microsoft.com/office/drawing/2014/main" id="{6216C1B8-4B26-C061-5280-57FC5615BA31}"/>
                </a:ext>
              </a:extLst>
            </p:cNvPr>
            <p:cNvGrpSpPr/>
            <p:nvPr/>
          </p:nvGrpSpPr>
          <p:grpSpPr>
            <a:xfrm>
              <a:off x="1574708" y="2142191"/>
              <a:ext cx="317645" cy="318757"/>
              <a:chOff x="5779408" y="3699191"/>
              <a:chExt cx="317645" cy="318757"/>
            </a:xfrm>
            <a:solidFill>
              <a:schemeClr val="accent6"/>
            </a:solidFill>
          </p:grpSpPr>
          <p:sp>
            <p:nvSpPr>
              <p:cNvPr id="44" name="Google Shape;1657;g26ca0124ec0_1_975">
                <a:extLst>
                  <a:ext uri="{FF2B5EF4-FFF2-40B4-BE49-F238E27FC236}">
                    <a16:creationId xmlns:a16="http://schemas.microsoft.com/office/drawing/2014/main" id="{34DB9D53-FAE1-83EE-EDD0-559C52BACA5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1658;g26ca0124ec0_1_975">
                <a:extLst>
                  <a:ext uri="{FF2B5EF4-FFF2-40B4-BE49-F238E27FC236}">
                    <a16:creationId xmlns:a16="http://schemas.microsoft.com/office/drawing/2014/main" id="{A4453F62-0F57-BC49-CE6B-74E209479DC0}"/>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6" name="Group 45">
            <a:extLst>
              <a:ext uri="{FF2B5EF4-FFF2-40B4-BE49-F238E27FC236}">
                <a16:creationId xmlns:a16="http://schemas.microsoft.com/office/drawing/2014/main" id="{92199454-3982-F299-18D6-C47EA1F1265A}"/>
              </a:ext>
            </a:extLst>
          </p:cNvPr>
          <p:cNvGrpSpPr/>
          <p:nvPr/>
        </p:nvGrpSpPr>
        <p:grpSpPr>
          <a:xfrm>
            <a:off x="7047950" y="1981587"/>
            <a:ext cx="632100" cy="587100"/>
            <a:chOff x="1427633" y="1981587"/>
            <a:chExt cx="632100" cy="587100"/>
          </a:xfrm>
        </p:grpSpPr>
        <p:sp>
          <p:nvSpPr>
            <p:cNvPr id="47" name="Google Shape;1653;g26ca0124ec0_1_975">
              <a:extLst>
                <a:ext uri="{FF2B5EF4-FFF2-40B4-BE49-F238E27FC236}">
                  <a16:creationId xmlns:a16="http://schemas.microsoft.com/office/drawing/2014/main" id="{60430B50-00E1-1287-8C95-44111CFC013A}"/>
                </a:ext>
              </a:extLst>
            </p:cNvPr>
            <p:cNvSpPr/>
            <p:nvPr/>
          </p:nvSpPr>
          <p:spPr>
            <a:xfrm>
              <a:off x="1427633" y="1981587"/>
              <a:ext cx="632100" cy="587100"/>
            </a:xfrm>
            <a:prstGeom prst="round2SameRect">
              <a:avLst>
                <a:gd name="adj1" fmla="val 50000"/>
                <a:gd name="adj2" fmla="val 0"/>
              </a:avLst>
            </a:prstGeom>
            <a:solidFill>
              <a:srgbClr val="C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Red Hat Text"/>
                <a:ea typeface="Red Hat Text"/>
                <a:cs typeface="Red Hat Text"/>
                <a:sym typeface="Red Hat Text"/>
              </a:endParaRPr>
            </a:p>
          </p:txBody>
        </p:sp>
        <p:grpSp>
          <p:nvGrpSpPr>
            <p:cNvPr id="48" name="Google Shape;1656;g26ca0124ec0_1_975">
              <a:extLst>
                <a:ext uri="{FF2B5EF4-FFF2-40B4-BE49-F238E27FC236}">
                  <a16:creationId xmlns:a16="http://schemas.microsoft.com/office/drawing/2014/main" id="{4EE6520C-8D9C-CCE4-E9E8-FE6717308D11}"/>
                </a:ext>
              </a:extLst>
            </p:cNvPr>
            <p:cNvGrpSpPr/>
            <p:nvPr/>
          </p:nvGrpSpPr>
          <p:grpSpPr>
            <a:xfrm>
              <a:off x="1574708" y="2142191"/>
              <a:ext cx="317645" cy="318757"/>
              <a:chOff x="5779408" y="3699191"/>
              <a:chExt cx="317645" cy="318757"/>
            </a:xfrm>
            <a:solidFill>
              <a:schemeClr val="accent6"/>
            </a:solidFill>
          </p:grpSpPr>
          <p:sp>
            <p:nvSpPr>
              <p:cNvPr id="49" name="Google Shape;1657;g26ca0124ec0_1_975">
                <a:extLst>
                  <a:ext uri="{FF2B5EF4-FFF2-40B4-BE49-F238E27FC236}">
                    <a16:creationId xmlns:a16="http://schemas.microsoft.com/office/drawing/2014/main" id="{9693674A-4FAD-901C-77FE-05083558B4B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1658;g26ca0124ec0_1_975">
                <a:extLst>
                  <a:ext uri="{FF2B5EF4-FFF2-40B4-BE49-F238E27FC236}">
                    <a16:creationId xmlns:a16="http://schemas.microsoft.com/office/drawing/2014/main" id="{B62D7CFF-0F9B-8E45-8CFC-2A3BBEC2B709}"/>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 name="Google Shape;1623;g26ca0124ec0_1_8">
            <a:extLst>
              <a:ext uri="{FF2B5EF4-FFF2-40B4-BE49-F238E27FC236}">
                <a16:creationId xmlns:a16="http://schemas.microsoft.com/office/drawing/2014/main" id="{3246362F-BC8A-C374-26A7-04070E2C707C}"/>
              </a:ext>
            </a:extLst>
          </p:cNvPr>
          <p:cNvSpPr txBox="1">
            <a:spLocks/>
          </p:cNvSpPr>
          <p:nvPr/>
        </p:nvSpPr>
        <p:spPr>
          <a:xfrm>
            <a:off x="2758588" y="1127826"/>
            <a:ext cx="3794700" cy="5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1600"/>
              </a:spcBef>
              <a:spcAft>
                <a:spcPts val="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1600"/>
              </a:spcBef>
              <a:spcAft>
                <a:spcPts val="1600"/>
              </a:spcAft>
              <a:buClr>
                <a:schemeClr val="dk1"/>
              </a:buClr>
              <a:buSzPts val="1400"/>
              <a:buFont typeface="Roboto Condensed"/>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spcAft>
                <a:spcPts val="1600"/>
              </a:spcAft>
              <a:buFont typeface="Roboto Condensed"/>
              <a:buNone/>
            </a:pPr>
            <a:r>
              <a:rPr lang="en-US" sz="2400" b="1">
                <a:latin typeface="Red Hat Text"/>
                <a:ea typeface="Red Hat Text"/>
                <a:cs typeface="Red Hat Text"/>
                <a:sym typeface="Red Hat Text"/>
              </a:rPr>
              <a:t>Disadvantages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9"/>
          <p:cNvSpPr txBox="1">
            <a:spLocks noGrp="1"/>
          </p:cNvSpPr>
          <p:nvPr>
            <p:ph type="title"/>
          </p:nvPr>
        </p:nvSpPr>
        <p:spPr>
          <a:xfrm>
            <a:off x="1399968" y="596995"/>
            <a:ext cx="6452839" cy="70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2600" dirty="0"/>
              <a:t>COMPARE </a:t>
            </a:r>
            <a:r>
              <a:rPr lang="en" sz="2600" b="0" dirty="0">
                <a:latin typeface="Red Hat Text Light"/>
                <a:ea typeface="Red Hat Text Light"/>
                <a:cs typeface="Red Hat Text Light"/>
                <a:sym typeface="Red Hat Text Light"/>
              </a:rPr>
              <a:t>ON DIFFERENT ASPECTS</a:t>
            </a:r>
            <a:endParaRPr sz="2600" b="0" dirty="0">
              <a:latin typeface="Red Hat Text Light"/>
              <a:ea typeface="Red Hat Text Light"/>
              <a:cs typeface="Red Hat Text Light"/>
              <a:sym typeface="Red Hat Text Light"/>
            </a:endParaRPr>
          </a:p>
        </p:txBody>
      </p:sp>
      <p:graphicFrame>
        <p:nvGraphicFramePr>
          <p:cNvPr id="1666" name="Google Shape;1666;p19"/>
          <p:cNvGraphicFramePr/>
          <p:nvPr>
            <p:extLst>
              <p:ext uri="{D42A27DB-BD31-4B8C-83A1-F6EECF244321}">
                <p14:modId xmlns:p14="http://schemas.microsoft.com/office/powerpoint/2010/main" val="1071164400"/>
              </p:ext>
            </p:extLst>
          </p:nvPr>
        </p:nvGraphicFramePr>
        <p:xfrm>
          <a:off x="477301" y="1286010"/>
          <a:ext cx="8298175" cy="3542475"/>
        </p:xfrm>
        <a:graphic>
          <a:graphicData uri="http://schemas.openxmlformats.org/drawingml/2006/table">
            <a:tbl>
              <a:tblPr>
                <a:noFill/>
                <a:tableStyleId>{0D38F130-DFE3-43AD-B721-EAE0214FF853}</a:tableStyleId>
              </a:tblPr>
              <a:tblGrid>
                <a:gridCol w="947450">
                  <a:extLst>
                    <a:ext uri="{9D8B030D-6E8A-4147-A177-3AD203B41FA5}">
                      <a16:colId xmlns:a16="http://schemas.microsoft.com/office/drawing/2014/main" val="20000"/>
                    </a:ext>
                  </a:extLst>
                </a:gridCol>
                <a:gridCol w="1796125">
                  <a:extLst>
                    <a:ext uri="{9D8B030D-6E8A-4147-A177-3AD203B41FA5}">
                      <a16:colId xmlns:a16="http://schemas.microsoft.com/office/drawing/2014/main" val="20001"/>
                    </a:ext>
                  </a:extLst>
                </a:gridCol>
                <a:gridCol w="1869975">
                  <a:extLst>
                    <a:ext uri="{9D8B030D-6E8A-4147-A177-3AD203B41FA5}">
                      <a16:colId xmlns:a16="http://schemas.microsoft.com/office/drawing/2014/main" val="20002"/>
                    </a:ext>
                  </a:extLst>
                </a:gridCol>
                <a:gridCol w="1956675">
                  <a:extLst>
                    <a:ext uri="{9D8B030D-6E8A-4147-A177-3AD203B41FA5}">
                      <a16:colId xmlns:a16="http://schemas.microsoft.com/office/drawing/2014/main" val="20003"/>
                    </a:ext>
                  </a:extLst>
                </a:gridCol>
                <a:gridCol w="1727950">
                  <a:extLst>
                    <a:ext uri="{9D8B030D-6E8A-4147-A177-3AD203B41FA5}">
                      <a16:colId xmlns:a16="http://schemas.microsoft.com/office/drawing/2014/main" val="20004"/>
                    </a:ext>
                  </a:extLst>
                </a:gridCol>
              </a:tblGrid>
              <a:tr h="614075">
                <a:tc>
                  <a:txBody>
                    <a:bodyPr/>
                    <a:lstStyle/>
                    <a:p>
                      <a:pPr marL="0" marR="0" lvl="0" indent="0" algn="l" rtl="0">
                        <a:lnSpc>
                          <a:spcPct val="100000"/>
                        </a:lnSpc>
                        <a:spcBef>
                          <a:spcPts val="0"/>
                        </a:spcBef>
                        <a:spcAft>
                          <a:spcPts val="0"/>
                        </a:spcAft>
                        <a:buClr>
                          <a:srgbClr val="000000"/>
                        </a:buClr>
                        <a:buSzPts val="1800"/>
                        <a:buFont typeface="Arial"/>
                        <a:buNone/>
                      </a:pPr>
                      <a:endParaRPr u="none" strike="noStrike" cap="none">
                        <a:solidFill>
                          <a:srgbClr val="4E48AB"/>
                        </a:solidFill>
                        <a:latin typeface="Red Hat Text"/>
                        <a:ea typeface="Red Hat Text"/>
                        <a:cs typeface="Red Hat Text"/>
                        <a:sym typeface="Red Hat Text"/>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a:solidFill>
                            <a:schemeClr val="dk1"/>
                          </a:solidFill>
                          <a:latin typeface="Red Hat Text"/>
                          <a:ea typeface="Red Hat Text"/>
                          <a:cs typeface="Red Hat Text"/>
                          <a:sym typeface="Red Hat Text"/>
                        </a:rPr>
                        <a:t>Redis</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MongoDB</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Couchbase</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b="1">
                          <a:solidFill>
                            <a:schemeClr val="dk1"/>
                          </a:solidFill>
                          <a:latin typeface="Red Hat Text"/>
                          <a:ea typeface="Red Hat Text"/>
                          <a:cs typeface="Red Hat Text"/>
                          <a:sym typeface="Red Hat Text"/>
                        </a:rPr>
                        <a:t>Apache Cassandra</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extLst>
                  <a:ext uri="{0D108BD9-81ED-4DB2-BD59-A6C34878D82A}">
                    <a16:rowId xmlns:a16="http://schemas.microsoft.com/office/drawing/2014/main" val="10000"/>
                  </a:ext>
                </a:extLst>
              </a:tr>
              <a:tr h="1276000">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Storage Mode</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dirty="0">
                          <a:solidFill>
                            <a:schemeClr val="dk1"/>
                          </a:solidFill>
                          <a:latin typeface="Red Hat Text"/>
                          <a:ea typeface="Red Hat Text"/>
                          <a:cs typeface="Red Hat Text"/>
                          <a:sym typeface="Red Hat Text"/>
                        </a:rPr>
                        <a:t>In-memory with on-disk persistence</a:t>
                      </a:r>
                      <a:endParaRPr dirty="0">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dirty="0">
                          <a:solidFill>
                            <a:schemeClr val="dk1"/>
                          </a:solidFill>
                          <a:latin typeface="Red Hat Text"/>
                          <a:ea typeface="Red Hat Text"/>
                          <a:cs typeface="Red Hat Text"/>
                          <a:sym typeface="Red Hat Text"/>
                        </a:rPr>
                        <a:t>On-disk, with optional in-memory (MongoDB EE)</a:t>
                      </a:r>
                      <a:endParaRPr dirty="0">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On-disk, with optional in-memory</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In-memory, with on-disk options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1652400">
                <a:tc>
                  <a:txBody>
                    <a:bodyPr/>
                    <a:lstStyle/>
                    <a:p>
                      <a:pPr marL="0" lvl="0" indent="0" algn="ctr" rtl="0">
                        <a:spcBef>
                          <a:spcPts val="0"/>
                        </a:spcBef>
                        <a:spcAft>
                          <a:spcPts val="0"/>
                        </a:spcAft>
                        <a:buNone/>
                      </a:pPr>
                      <a:endParaRPr b="1">
                        <a:solidFill>
                          <a:schemeClr val="dk1"/>
                        </a:solidFill>
                        <a:latin typeface="Red Hat Text"/>
                        <a:ea typeface="Red Hat Text"/>
                        <a:cs typeface="Red Hat Text"/>
                        <a:sym typeface="Red Hat Text"/>
                      </a:endParaRPr>
                    </a:p>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Data Model</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
                          <a:solidFill>
                            <a:schemeClr val="dk1"/>
                          </a:solidFill>
                          <a:latin typeface="Red Hat Text"/>
                          <a:ea typeface="Red Hat Text"/>
                          <a:cs typeface="Red Hat Text"/>
                          <a:sym typeface="Red Hat Text"/>
                        </a:rPr>
                        <a:t>Key-value store, supports various data structures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a:solidFill>
                            <a:schemeClr val="dk1"/>
                          </a:solidFill>
                          <a:latin typeface="Red Hat Text"/>
                          <a:ea typeface="Red Hat Text"/>
                          <a:cs typeface="Red Hat Text"/>
                          <a:sym typeface="Red Hat Text"/>
                        </a:rPr>
                        <a:t>BSON documents, supports multiple data types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a:solidFill>
                            <a:schemeClr val="dk1"/>
                          </a:solidFill>
                          <a:latin typeface="Red Hat Text"/>
                          <a:ea typeface="Red Hat Text"/>
                          <a:cs typeface="Red Hat Text"/>
                          <a:sym typeface="Red Hat Text"/>
                        </a:rPr>
                        <a:t>JSON-like documents, hierarchical relationships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dirty="0">
                          <a:solidFill>
                            <a:schemeClr val="dk1"/>
                          </a:solidFill>
                          <a:latin typeface="Red Hat Text"/>
                          <a:ea typeface="Red Hat Text"/>
                          <a:cs typeface="Red Hat Text"/>
                          <a:sym typeface="Red Hat Text"/>
                        </a:rPr>
                        <a:t>Wide-column store data model</a:t>
                      </a:r>
                      <a:endParaRPr dirty="0">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667" name="Google Shape;1667;p19"/>
          <p:cNvGrpSpPr/>
          <p:nvPr/>
        </p:nvGrpSpPr>
        <p:grpSpPr>
          <a:xfrm rot="-5400000">
            <a:off x="-216275" y="4461900"/>
            <a:ext cx="1168925" cy="284175"/>
            <a:chOff x="6017825" y="3809000"/>
            <a:chExt cx="1168925" cy="284175"/>
          </a:xfrm>
        </p:grpSpPr>
        <p:sp>
          <p:nvSpPr>
            <p:cNvPr id="1668" name="Google Shape;1668;p1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Slide Number Placeholder 3">
            <a:extLst>
              <a:ext uri="{FF2B5EF4-FFF2-40B4-BE49-F238E27FC236}">
                <a16:creationId xmlns:a16="http://schemas.microsoft.com/office/drawing/2014/main" id="{C0AD8C36-A948-6A3D-CF8E-52795DA5C5E0}"/>
              </a:ext>
            </a:extLst>
          </p:cNvPr>
          <p:cNvSpPr>
            <a:spLocks noGrp="1"/>
          </p:cNvSpPr>
          <p:nvPr>
            <p:ph type="sldNum" sz="quarter" idx="4"/>
          </p:nvPr>
        </p:nvSpPr>
        <p:spPr/>
        <p:txBody>
          <a:bodyPr/>
          <a:lstStyle/>
          <a:p>
            <a:fld id="{C514D4F2-DA1E-44DF-8B4B-CC69765DAFF4}"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aphicFrame>
        <p:nvGraphicFramePr>
          <p:cNvPr id="1691" name="Google Shape;1691;g26c521aa237_1_102"/>
          <p:cNvGraphicFramePr/>
          <p:nvPr>
            <p:extLst>
              <p:ext uri="{D42A27DB-BD31-4B8C-83A1-F6EECF244321}">
                <p14:modId xmlns:p14="http://schemas.microsoft.com/office/powerpoint/2010/main" val="2753732174"/>
              </p:ext>
            </p:extLst>
          </p:nvPr>
        </p:nvGraphicFramePr>
        <p:xfrm>
          <a:off x="419026" y="1272010"/>
          <a:ext cx="8305950" cy="3465360"/>
        </p:xfrm>
        <a:graphic>
          <a:graphicData uri="http://schemas.openxmlformats.org/drawingml/2006/table">
            <a:tbl>
              <a:tblPr>
                <a:noFill/>
                <a:tableStyleId>{0D38F130-DFE3-43AD-B721-EAE0214FF853}</a:tableStyleId>
              </a:tblPr>
              <a:tblGrid>
                <a:gridCol w="1236275">
                  <a:extLst>
                    <a:ext uri="{9D8B030D-6E8A-4147-A177-3AD203B41FA5}">
                      <a16:colId xmlns:a16="http://schemas.microsoft.com/office/drawing/2014/main" val="20000"/>
                    </a:ext>
                  </a:extLst>
                </a:gridCol>
                <a:gridCol w="1660450">
                  <a:extLst>
                    <a:ext uri="{9D8B030D-6E8A-4147-A177-3AD203B41FA5}">
                      <a16:colId xmlns:a16="http://schemas.microsoft.com/office/drawing/2014/main" val="20001"/>
                    </a:ext>
                  </a:extLst>
                </a:gridCol>
                <a:gridCol w="1865300">
                  <a:extLst>
                    <a:ext uri="{9D8B030D-6E8A-4147-A177-3AD203B41FA5}">
                      <a16:colId xmlns:a16="http://schemas.microsoft.com/office/drawing/2014/main" val="20002"/>
                    </a:ext>
                  </a:extLst>
                </a:gridCol>
                <a:gridCol w="1841875">
                  <a:extLst>
                    <a:ext uri="{9D8B030D-6E8A-4147-A177-3AD203B41FA5}">
                      <a16:colId xmlns:a16="http://schemas.microsoft.com/office/drawing/2014/main" val="20003"/>
                    </a:ext>
                  </a:extLst>
                </a:gridCol>
                <a:gridCol w="1702050">
                  <a:extLst>
                    <a:ext uri="{9D8B030D-6E8A-4147-A177-3AD203B41FA5}">
                      <a16:colId xmlns:a16="http://schemas.microsoft.com/office/drawing/2014/main" val="20004"/>
                    </a:ext>
                  </a:extLst>
                </a:gridCol>
              </a:tblGrid>
              <a:tr h="606000">
                <a:tc>
                  <a:txBody>
                    <a:bodyPr/>
                    <a:lstStyle/>
                    <a:p>
                      <a:pPr marL="0" marR="0" lvl="0" indent="0" algn="l" rtl="0">
                        <a:lnSpc>
                          <a:spcPct val="100000"/>
                        </a:lnSpc>
                        <a:spcBef>
                          <a:spcPts val="0"/>
                        </a:spcBef>
                        <a:spcAft>
                          <a:spcPts val="0"/>
                        </a:spcAft>
                        <a:buClr>
                          <a:srgbClr val="000000"/>
                        </a:buClr>
                        <a:buSzPts val="1800"/>
                        <a:buFont typeface="Arial"/>
                        <a:buNone/>
                      </a:pPr>
                      <a:endParaRPr u="none" strike="noStrike" cap="none">
                        <a:solidFill>
                          <a:srgbClr val="4E48AB"/>
                        </a:solidFill>
                        <a:latin typeface="Red Hat Text"/>
                        <a:ea typeface="Red Hat Text"/>
                        <a:cs typeface="Red Hat Text"/>
                        <a:sym typeface="Red Hat Text"/>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a:solidFill>
                            <a:schemeClr val="dk1"/>
                          </a:solidFill>
                          <a:latin typeface="Red Hat Text"/>
                          <a:ea typeface="Red Hat Text"/>
                          <a:cs typeface="Red Hat Text"/>
                          <a:sym typeface="Red Hat Text"/>
                        </a:rPr>
                        <a:t>Redis</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MongoDB</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Couchbase</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b="1">
                          <a:solidFill>
                            <a:schemeClr val="dk1"/>
                          </a:solidFill>
                          <a:latin typeface="Red Hat Text"/>
                          <a:ea typeface="Red Hat Text"/>
                          <a:cs typeface="Red Hat Text"/>
                          <a:sym typeface="Red Hat Text"/>
                        </a:rPr>
                        <a:t>Apache Cassandra</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extLst>
                  <a:ext uri="{0D108BD9-81ED-4DB2-BD59-A6C34878D82A}">
                    <a16:rowId xmlns:a16="http://schemas.microsoft.com/office/drawing/2014/main" val="10000"/>
                  </a:ext>
                </a:extLst>
              </a:tr>
              <a:tr h="1259200">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Query Language</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Key-value queries, limited functionality</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MongoDB Query API, diverse queries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N1QL (SQL for JSON), flexible querying</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CQL, SQL-like interface</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629725">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Scalability</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rgbClr val="F4C5B1">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Redis Cluster</a:t>
                      </a:r>
                      <a:endParaRPr>
                        <a:solidFill>
                          <a:schemeClr val="dk1"/>
                        </a:solidFill>
                        <a:latin typeface="Red Hat Text"/>
                        <a:ea typeface="Red Hat Text"/>
                        <a:cs typeface="Red Hat Text"/>
                        <a:sym typeface="Red Hat Text"/>
                      </a:endParaRPr>
                    </a:p>
                  </a:txBody>
                  <a:tcPr marL="91425" marR="91425" marT="68575" marB="6857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a:solidFill>
                            <a:schemeClr val="dk1"/>
                          </a:solidFill>
                          <a:latin typeface="Red Hat Text"/>
                          <a:ea typeface="Red Hat Text"/>
                          <a:cs typeface="Red Hat Text"/>
                          <a:sym typeface="Red Hat Text"/>
                        </a:rPr>
                        <a:t>Built-in Sharding</a:t>
                      </a:r>
                      <a:endParaRPr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Scalable data distribution and replication</a:t>
                      </a:r>
                      <a:endParaRPr>
                        <a:solidFill>
                          <a:schemeClr val="dk1"/>
                        </a:solidFill>
                        <a:latin typeface="Red Hat Text"/>
                        <a:ea typeface="Red Hat Text"/>
                        <a:cs typeface="Red Hat Text"/>
                        <a:sym typeface="Red Hat Text"/>
                      </a:endParaRPr>
                    </a:p>
                  </a:txBody>
                  <a:tcPr marL="91425" marR="91425" marT="68575" marB="6857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
                          <a:solidFill>
                            <a:schemeClr val="dk1"/>
                          </a:solidFill>
                          <a:latin typeface="Red Hat Text"/>
                          <a:ea typeface="Red Hat Text"/>
                          <a:cs typeface="Red Hat Text"/>
                          <a:sym typeface="Red Hat Text"/>
                        </a:rPr>
                        <a:t>Excellent horizontal scalability</a:t>
                      </a:r>
                      <a:endParaRPr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9525"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r h="629725">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Memory Usage</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Requires about 4GB RAM, higher than MongoDB</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Consumes high memory, about 1GB per 100,000 assets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Memory consumption varies based on workload</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Scalable memory usage based on cluster size</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692" name="Google Shape;1692;g26c521aa237_1_102"/>
          <p:cNvGrpSpPr/>
          <p:nvPr/>
        </p:nvGrpSpPr>
        <p:grpSpPr>
          <a:xfrm rot="-5400000">
            <a:off x="-216275" y="4461900"/>
            <a:ext cx="1168925" cy="284175"/>
            <a:chOff x="6017825" y="3809000"/>
            <a:chExt cx="1168925" cy="284175"/>
          </a:xfrm>
        </p:grpSpPr>
        <p:sp>
          <p:nvSpPr>
            <p:cNvPr id="1693" name="Google Shape;1693;g26c521aa237_1_102"/>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g26c521aa237_1_102"/>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g26c521aa237_1_102"/>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g26c521aa237_1_102"/>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g26c521aa237_1_102"/>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g26c521aa237_1_102"/>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g26c521aa237_1_102"/>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g26c521aa237_1_102"/>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g26c521aa237_1_102"/>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g26c521aa237_1_102"/>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g26c521aa237_1_102"/>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g26c521aa237_1_102"/>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g26c521aa237_1_102"/>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g26c521aa237_1_102"/>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g26c521aa237_1_102"/>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g26c521aa237_1_102"/>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g26c521aa237_1_102"/>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g26c521aa237_1_102"/>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Google Shape;1665;p19">
            <a:extLst>
              <a:ext uri="{FF2B5EF4-FFF2-40B4-BE49-F238E27FC236}">
                <a16:creationId xmlns:a16="http://schemas.microsoft.com/office/drawing/2014/main" id="{B57D9E3A-9130-D1F4-C39A-81D708071088}"/>
              </a:ext>
            </a:extLst>
          </p:cNvPr>
          <p:cNvSpPr txBox="1">
            <a:spLocks noGrp="1"/>
          </p:cNvSpPr>
          <p:nvPr>
            <p:ph type="title"/>
          </p:nvPr>
        </p:nvSpPr>
        <p:spPr>
          <a:xfrm>
            <a:off x="1399968" y="596995"/>
            <a:ext cx="6452839" cy="70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2600" dirty="0"/>
              <a:t>COMPARE </a:t>
            </a:r>
            <a:r>
              <a:rPr lang="en" sz="2600" b="0" dirty="0">
                <a:latin typeface="Red Hat Text Light"/>
                <a:ea typeface="Red Hat Text Light"/>
                <a:cs typeface="Red Hat Text Light"/>
                <a:sym typeface="Red Hat Text Light"/>
              </a:rPr>
              <a:t>ON DIFFERENT ASPECTS</a:t>
            </a:r>
            <a:endParaRPr sz="2600" b="0" dirty="0">
              <a:latin typeface="Red Hat Text Light"/>
              <a:ea typeface="Red Hat Text Light"/>
              <a:cs typeface="Red Hat Text Light"/>
              <a:sym typeface="Red Hat Text Light"/>
            </a:endParaRPr>
          </a:p>
        </p:txBody>
      </p:sp>
      <p:sp>
        <p:nvSpPr>
          <p:cNvPr id="3" name="Slide Number Placeholder 2">
            <a:extLst>
              <a:ext uri="{FF2B5EF4-FFF2-40B4-BE49-F238E27FC236}">
                <a16:creationId xmlns:a16="http://schemas.microsoft.com/office/drawing/2014/main" id="{FC7E9BC5-00F2-74FB-B592-B218ED2136CF}"/>
              </a:ext>
            </a:extLst>
          </p:cNvPr>
          <p:cNvSpPr>
            <a:spLocks noGrp="1"/>
          </p:cNvSpPr>
          <p:nvPr>
            <p:ph type="sldNum" sz="quarter" idx="4"/>
          </p:nvPr>
        </p:nvSpPr>
        <p:spPr/>
        <p:txBody>
          <a:bodyPr/>
          <a:lstStyle/>
          <a:p>
            <a:fld id="{C514D4F2-DA1E-44DF-8B4B-CC69765DAFF4}"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graphicFrame>
        <p:nvGraphicFramePr>
          <p:cNvPr id="1716" name="Google Shape;1716;g26c521aa237_1_150"/>
          <p:cNvGraphicFramePr/>
          <p:nvPr>
            <p:extLst>
              <p:ext uri="{D42A27DB-BD31-4B8C-83A1-F6EECF244321}">
                <p14:modId xmlns:p14="http://schemas.microsoft.com/office/powerpoint/2010/main" val="496626399"/>
              </p:ext>
            </p:extLst>
          </p:nvPr>
        </p:nvGraphicFramePr>
        <p:xfrm>
          <a:off x="419026" y="1272010"/>
          <a:ext cx="8305950" cy="3724420"/>
        </p:xfrm>
        <a:graphic>
          <a:graphicData uri="http://schemas.openxmlformats.org/drawingml/2006/table">
            <a:tbl>
              <a:tblPr>
                <a:noFill/>
                <a:tableStyleId>{0D38F130-DFE3-43AD-B721-EAE0214FF853}</a:tableStyleId>
              </a:tblPr>
              <a:tblGrid>
                <a:gridCol w="1469375">
                  <a:extLst>
                    <a:ext uri="{9D8B030D-6E8A-4147-A177-3AD203B41FA5}">
                      <a16:colId xmlns:a16="http://schemas.microsoft.com/office/drawing/2014/main" val="20000"/>
                    </a:ext>
                  </a:extLst>
                </a:gridCol>
                <a:gridCol w="17497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1841875">
                  <a:extLst>
                    <a:ext uri="{9D8B030D-6E8A-4147-A177-3AD203B41FA5}">
                      <a16:colId xmlns:a16="http://schemas.microsoft.com/office/drawing/2014/main" val="20003"/>
                    </a:ext>
                  </a:extLst>
                </a:gridCol>
                <a:gridCol w="1702050">
                  <a:extLst>
                    <a:ext uri="{9D8B030D-6E8A-4147-A177-3AD203B41FA5}">
                      <a16:colId xmlns:a16="http://schemas.microsoft.com/office/drawing/2014/main" val="20004"/>
                    </a:ext>
                  </a:extLst>
                </a:gridCol>
              </a:tblGrid>
              <a:tr h="606000">
                <a:tc>
                  <a:txBody>
                    <a:bodyPr/>
                    <a:lstStyle/>
                    <a:p>
                      <a:pPr marL="0" marR="0" lvl="0" indent="0" algn="l" rtl="0">
                        <a:lnSpc>
                          <a:spcPct val="100000"/>
                        </a:lnSpc>
                        <a:spcBef>
                          <a:spcPts val="0"/>
                        </a:spcBef>
                        <a:spcAft>
                          <a:spcPts val="0"/>
                        </a:spcAft>
                        <a:buClr>
                          <a:srgbClr val="000000"/>
                        </a:buClr>
                        <a:buSzPts val="1800"/>
                        <a:buFont typeface="Arial"/>
                        <a:buNone/>
                      </a:pPr>
                      <a:endParaRPr u="none" strike="noStrike" cap="none">
                        <a:solidFill>
                          <a:srgbClr val="4E48AB"/>
                        </a:solidFill>
                        <a:latin typeface="Red Hat Text"/>
                        <a:ea typeface="Red Hat Text"/>
                        <a:cs typeface="Red Hat Text"/>
                        <a:sym typeface="Red Hat Text"/>
                      </a:endParaRPr>
                    </a:p>
                  </a:txBody>
                  <a:tcPr marL="91425" marR="91425" marT="68575" marB="68575" anchor="ctr">
                    <a:lnL w="28575" cap="flat" cmpd="sng">
                      <a:solidFill>
                        <a:srgbClr val="666666">
                          <a:alpha val="0"/>
                        </a:srgbClr>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28575" cap="flat" cmpd="sng">
                      <a:solidFill>
                        <a:srgbClr val="666666">
                          <a:alpha val="0"/>
                        </a:srgbClr>
                      </a:solidFill>
                      <a:prstDash val="solid"/>
                      <a:round/>
                      <a:headEnd type="none" w="sm" len="sm"/>
                      <a:tailEnd type="none" w="sm" len="sm"/>
                    </a:lnT>
                    <a:lnB w="19050" cap="flat" cmpd="sng">
                      <a:solidFill>
                        <a:srgbClr val="B7B7B7">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b="1">
                          <a:solidFill>
                            <a:schemeClr val="dk1"/>
                          </a:solidFill>
                          <a:latin typeface="Red Hat Text"/>
                          <a:ea typeface="Red Hat Text"/>
                          <a:cs typeface="Red Hat Text"/>
                          <a:sym typeface="Red Hat Text"/>
                        </a:rPr>
                        <a:t>Redis</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MongoDB</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4C5B1">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Couchbase</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b="1">
                          <a:solidFill>
                            <a:schemeClr val="dk1"/>
                          </a:solidFill>
                          <a:latin typeface="Red Hat Text"/>
                          <a:ea typeface="Red Hat Text"/>
                          <a:cs typeface="Red Hat Text"/>
                          <a:sym typeface="Red Hat Text"/>
                        </a:rPr>
                        <a:t>Apache Cassandra</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chemeClr val="lt1"/>
                      </a:solidFill>
                      <a:prstDash val="solid"/>
                      <a:round/>
                      <a:headEnd type="none" w="sm" len="sm"/>
                      <a:tailEnd type="none" w="sm" len="sm"/>
                    </a:lnL>
                    <a:lnR w="19050" cap="flat" cmpd="sng">
                      <a:solidFill>
                        <a:srgbClr val="B7B7B7">
                          <a:alpha val="0"/>
                        </a:srgbClr>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cap="flat" cmpd="sng">
                      <a:solidFill>
                        <a:srgbClr val="E3E3E3"/>
                      </a:solidFill>
                      <a:prstDash val="solid"/>
                      <a:round/>
                      <a:headEnd type="none" w="sm" len="sm"/>
                      <a:tailEnd type="none" w="sm" len="sm"/>
                    </a:lnB>
                    <a:solidFill>
                      <a:srgbClr val="FFE5E5"/>
                    </a:solidFill>
                  </a:tcPr>
                </a:tc>
                <a:extLst>
                  <a:ext uri="{0D108BD9-81ED-4DB2-BD59-A6C34878D82A}">
                    <a16:rowId xmlns:a16="http://schemas.microsoft.com/office/drawing/2014/main" val="10000"/>
                  </a:ext>
                </a:extLst>
              </a:tr>
              <a:tr h="1259200">
                <a:tc>
                  <a:txBody>
                    <a:bodyPr/>
                    <a:lstStyle/>
                    <a:p>
                      <a:pPr marL="0" marR="0" lvl="0" indent="0" algn="ctr" rtl="0">
                        <a:lnSpc>
                          <a:spcPct val="100000"/>
                        </a:lnSpc>
                        <a:spcBef>
                          <a:spcPts val="0"/>
                        </a:spcBef>
                        <a:spcAft>
                          <a:spcPts val="0"/>
                        </a:spcAft>
                        <a:buClr>
                          <a:srgbClr val="000000"/>
                        </a:buClr>
                        <a:buSzPts val="1500"/>
                        <a:buFont typeface="Arial"/>
                        <a:buNone/>
                      </a:pPr>
                      <a:r>
                        <a:rPr lang="en" b="1">
                          <a:solidFill>
                            <a:schemeClr val="dk1"/>
                          </a:solidFill>
                          <a:latin typeface="Red Hat Text"/>
                          <a:ea typeface="Red Hat Text"/>
                          <a:cs typeface="Red Hat Text"/>
                          <a:sym typeface="Red Hat Text"/>
                        </a:rPr>
                        <a:t>Indexes</a:t>
                      </a:r>
                      <a:endParaRPr b="1" u="none" strike="noStrike" cap="none">
                        <a:solidFill>
                          <a:schemeClr val="dk1"/>
                        </a:solidFill>
                        <a:latin typeface="Red Hat Text"/>
                        <a:ea typeface="Red Hat Text"/>
                        <a:cs typeface="Red Hat Text"/>
                        <a:sym typeface="Red Hat Text"/>
                      </a:endParaRPr>
                    </a:p>
                  </a:txBody>
                  <a:tcPr marL="91425" marR="91425" marT="68575" marB="68575" anchor="ctr">
                    <a:lnL w="19050" cap="flat" cmpd="sng">
                      <a:solidFill>
                        <a:srgbClr val="B7B7B7">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rgbClr val="B7B7B7">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Secondary indexes are manually maintained</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Easy index creation, supports secondary indexes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Supports secondary indexes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Supports primary and secondary indexes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629725">
                <a:tc>
                  <a:txBody>
                    <a:bodyPr/>
                    <a:lstStyle/>
                    <a:p>
                      <a:pPr marL="0" lvl="0" indent="0" algn="ctr" rtl="0">
                        <a:spcBef>
                          <a:spcPts val="0"/>
                        </a:spcBef>
                        <a:spcAft>
                          <a:spcPts val="0"/>
                        </a:spcAft>
                        <a:buNone/>
                      </a:pPr>
                      <a:r>
                        <a:rPr lang="en" b="1">
                          <a:solidFill>
                            <a:schemeClr val="dk1"/>
                          </a:solidFill>
                          <a:latin typeface="Red Hat Text"/>
                          <a:ea typeface="Red Hat Text"/>
                          <a:cs typeface="Red Hat Text"/>
                          <a:sym typeface="Red Hat Text"/>
                        </a:rPr>
                        <a:t>High Availability</a:t>
                      </a:r>
                      <a:endParaRPr b="1">
                        <a:solidFill>
                          <a:schemeClr val="dk1"/>
                        </a:solidFill>
                        <a:latin typeface="Red Hat Text"/>
                        <a:ea typeface="Red Hat Text"/>
                        <a:cs typeface="Red Hat Text"/>
                        <a:sym typeface="Red Hat Text"/>
                      </a:endParaRP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Primary-secondary replication for high availability</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Replication for high availability</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Replication for high availability</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Distributed, fault-tolerant architecture</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r h="629725">
                <a:tc>
                  <a:txBody>
                    <a:bodyPr/>
                    <a:lstStyle/>
                    <a:p>
                      <a:pPr marL="0" lvl="0" indent="0" algn="ctr" rtl="0">
                        <a:spcBef>
                          <a:spcPts val="0"/>
                        </a:spcBef>
                        <a:spcAft>
                          <a:spcPts val="0"/>
                        </a:spcAft>
                        <a:buNone/>
                      </a:pPr>
                      <a:r>
                        <a:rPr lang="en" b="1" dirty="0">
                          <a:solidFill>
                            <a:schemeClr val="dk1"/>
                          </a:solidFill>
                          <a:latin typeface="Red Hat Text"/>
                          <a:ea typeface="Red Hat Text"/>
                          <a:cs typeface="Red Hat Text"/>
                          <a:sym typeface="Red Hat Text"/>
                        </a:rPr>
                        <a:t>Transactional Data Integrity</a:t>
                      </a:r>
                      <a:endParaRPr b="1" dirty="0">
                        <a:solidFill>
                          <a:schemeClr val="dk1"/>
                        </a:solidFill>
                        <a:latin typeface="Red Hat Text"/>
                        <a:ea typeface="Red Hat Text"/>
                        <a:cs typeface="Red Hat Text"/>
                        <a:sym typeface="Red Hat Text"/>
                      </a:endParaRPr>
                    </a:p>
                  </a:txBody>
                  <a:tcPr marL="91425" marR="91425" marT="68575" marB="68575" anchor="ctr">
                    <a:lnL w="19050" cap="flat" cmpd="sng">
                      <a:solidFill>
                        <a:srgbClr val="F4C5B1">
                          <a:alpha val="0"/>
                        </a:srgbClr>
                      </a:solidFill>
                      <a:prstDash val="solid"/>
                      <a:round/>
                      <a:headEnd type="none" w="sm" len="sm"/>
                      <a:tailEnd type="none" w="sm" len="sm"/>
                    </a:lnL>
                    <a:lnR w="9525" cap="flat" cmpd="sng">
                      <a:solidFill>
                        <a:srgbClr val="E3E3E3"/>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FFE5E5"/>
                    </a:solidFill>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Supports multi-document ACID transactions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Multi-command transaction support, no rollbacks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Red Hat Text"/>
                          <a:ea typeface="Red Hat Text"/>
                          <a:cs typeface="Red Hat Text"/>
                          <a:sym typeface="Red Hat Text"/>
                        </a:rPr>
                        <a:t>Multi-command transaction support, no rollbacks</a:t>
                      </a:r>
                      <a:endParaRPr>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dirty="0">
                          <a:solidFill>
                            <a:schemeClr val="dk1"/>
                          </a:solidFill>
                          <a:latin typeface="Red Hat Text"/>
                          <a:ea typeface="Red Hat Text"/>
                          <a:cs typeface="Red Hat Text"/>
                          <a:sym typeface="Red Hat Text"/>
                        </a:rPr>
                        <a:t>Eventual consistency, tunable consistency levels</a:t>
                      </a:r>
                      <a:endParaRPr dirty="0">
                        <a:solidFill>
                          <a:schemeClr val="dk1"/>
                        </a:solidFill>
                        <a:latin typeface="Red Hat Text"/>
                        <a:ea typeface="Red Hat Text"/>
                        <a:cs typeface="Red Hat Text"/>
                        <a:sym typeface="Red Hat Text"/>
                      </a:endParaRPr>
                    </a:p>
                  </a:txBody>
                  <a:tcPr marL="91425" marR="91425" marT="91425" marB="91425" anchor="ctr">
                    <a:lnL w="9525" cap="flat" cmpd="sng">
                      <a:solidFill>
                        <a:srgbClr val="E3E3E3"/>
                      </a:solidFill>
                      <a:prstDash val="solid"/>
                      <a:round/>
                      <a:headEnd type="none" w="sm" len="sm"/>
                      <a:tailEnd type="none" w="sm" len="sm"/>
                    </a:lnL>
                    <a:lnR w="9525" cap="flat" cmpd="sng">
                      <a:solidFill>
                        <a:srgbClr val="E3E3E3"/>
                      </a:solidFill>
                      <a:prstDash val="solid"/>
                      <a:round/>
                      <a:headEnd type="none" w="sm" len="sm"/>
                      <a:tailEnd type="none" w="sm" len="sm"/>
                    </a:lnR>
                    <a:lnT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717" name="Google Shape;1717;g26c521aa237_1_150"/>
          <p:cNvGrpSpPr/>
          <p:nvPr/>
        </p:nvGrpSpPr>
        <p:grpSpPr>
          <a:xfrm rot="-5400000">
            <a:off x="-216275" y="4461900"/>
            <a:ext cx="1168925" cy="284175"/>
            <a:chOff x="6017825" y="3809000"/>
            <a:chExt cx="1168925" cy="284175"/>
          </a:xfrm>
        </p:grpSpPr>
        <p:sp>
          <p:nvSpPr>
            <p:cNvPr id="1718" name="Google Shape;1718;g26c521aa237_1_150"/>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g26c521aa237_1_150"/>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g26c521aa237_1_150"/>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g26c521aa237_1_150"/>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g26c521aa237_1_150"/>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g26c521aa237_1_150"/>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g26c521aa237_1_150"/>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g26c521aa237_1_150"/>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g26c521aa237_1_150"/>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g26c521aa237_1_150"/>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g26c521aa237_1_150"/>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g26c521aa237_1_150"/>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g26c521aa237_1_150"/>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g26c521aa237_1_150"/>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g26c521aa237_1_150"/>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g26c521aa237_1_150"/>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g26c521aa237_1_150"/>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g26c521aa237_1_150"/>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 name="Google Shape;1665;p19">
            <a:extLst>
              <a:ext uri="{FF2B5EF4-FFF2-40B4-BE49-F238E27FC236}">
                <a16:creationId xmlns:a16="http://schemas.microsoft.com/office/drawing/2014/main" id="{5C98BCDE-72DD-2952-991C-9805475638E9}"/>
              </a:ext>
            </a:extLst>
          </p:cNvPr>
          <p:cNvSpPr txBox="1">
            <a:spLocks noGrp="1"/>
          </p:cNvSpPr>
          <p:nvPr>
            <p:ph type="title"/>
          </p:nvPr>
        </p:nvSpPr>
        <p:spPr>
          <a:xfrm>
            <a:off x="1399968" y="596995"/>
            <a:ext cx="6452839" cy="70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2600" dirty="0"/>
              <a:t>COMPARE </a:t>
            </a:r>
            <a:r>
              <a:rPr lang="en" sz="2600" b="0" dirty="0">
                <a:latin typeface="Red Hat Text Light"/>
                <a:ea typeface="Red Hat Text Light"/>
                <a:cs typeface="Red Hat Text Light"/>
                <a:sym typeface="Red Hat Text Light"/>
              </a:rPr>
              <a:t>ON DIFFERENT ASPECTS</a:t>
            </a:r>
            <a:endParaRPr sz="2600" b="0" dirty="0">
              <a:latin typeface="Red Hat Text Light"/>
              <a:ea typeface="Red Hat Text Light"/>
              <a:cs typeface="Red Hat Text Light"/>
              <a:sym typeface="Red Hat Text Light"/>
            </a:endParaRPr>
          </a:p>
        </p:txBody>
      </p:sp>
      <p:sp>
        <p:nvSpPr>
          <p:cNvPr id="3" name="Slide Number Placeholder 2">
            <a:extLst>
              <a:ext uri="{FF2B5EF4-FFF2-40B4-BE49-F238E27FC236}">
                <a16:creationId xmlns:a16="http://schemas.microsoft.com/office/drawing/2014/main" id="{E71DE637-1837-FA94-6A48-1F2E7157075E}"/>
              </a:ext>
            </a:extLst>
          </p:cNvPr>
          <p:cNvSpPr>
            <a:spLocks noGrp="1"/>
          </p:cNvSpPr>
          <p:nvPr>
            <p:ph type="sldNum" sz="quarter" idx="4"/>
          </p:nvPr>
        </p:nvSpPr>
        <p:spPr/>
        <p:txBody>
          <a:bodyPr/>
          <a:lstStyle/>
          <a:p>
            <a:fld id="{C514D4F2-DA1E-44DF-8B4B-CC69765DAFF4}"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26c521aa237_1_189"/>
          <p:cNvSpPr txBox="1">
            <a:spLocks noGrp="1"/>
          </p:cNvSpPr>
          <p:nvPr>
            <p:ph type="title" idx="2"/>
          </p:nvPr>
        </p:nvSpPr>
        <p:spPr>
          <a:xfrm>
            <a:off x="683725" y="1819650"/>
            <a:ext cx="60291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6000"/>
              <a:buNone/>
            </a:pPr>
            <a:r>
              <a:rPr lang="en">
                <a:solidFill>
                  <a:schemeClr val="dk1"/>
                </a:solidFill>
              </a:rPr>
              <a:t>06</a:t>
            </a:r>
            <a:endParaRPr>
              <a:solidFill>
                <a:schemeClr val="dk1"/>
              </a:solidFill>
            </a:endParaRPr>
          </a:p>
          <a:p>
            <a:pPr marL="0" lvl="0" indent="0" algn="r" rtl="0">
              <a:spcBef>
                <a:spcPts val="0"/>
              </a:spcBef>
              <a:spcAft>
                <a:spcPts val="0"/>
              </a:spcAft>
              <a:buNone/>
            </a:pPr>
            <a:r>
              <a:rPr lang="en">
                <a:solidFill>
                  <a:schemeClr val="dk1"/>
                </a:solidFill>
              </a:rPr>
              <a:t>EVALUATION</a:t>
            </a:r>
            <a:endParaRPr>
              <a:solidFill>
                <a:schemeClr val="dk1"/>
              </a:solidFill>
            </a:endParaRPr>
          </a:p>
        </p:txBody>
      </p:sp>
      <p:sp>
        <p:nvSpPr>
          <p:cNvPr id="1741" name="Google Shape;1741;g26c521aa237_1_189"/>
          <p:cNvSpPr txBox="1">
            <a:spLocks noGrp="1"/>
          </p:cNvSpPr>
          <p:nvPr>
            <p:ph type="subTitle" idx="1"/>
          </p:nvPr>
        </p:nvSpPr>
        <p:spPr>
          <a:xfrm>
            <a:off x="5910688" y="3138975"/>
            <a:ext cx="2516700" cy="5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Installing Redis typically </a:t>
            </a:r>
            <a:endParaRPr/>
          </a:p>
        </p:txBody>
      </p:sp>
      <p:grpSp>
        <p:nvGrpSpPr>
          <p:cNvPr id="1742" name="Google Shape;1742;g26c521aa237_1_189"/>
          <p:cNvGrpSpPr/>
          <p:nvPr/>
        </p:nvGrpSpPr>
        <p:grpSpPr>
          <a:xfrm rot="5400000">
            <a:off x="959343" y="975971"/>
            <a:ext cx="1168925" cy="284175"/>
            <a:chOff x="6017825" y="3809000"/>
            <a:chExt cx="1168925" cy="284175"/>
          </a:xfrm>
        </p:grpSpPr>
        <p:sp>
          <p:nvSpPr>
            <p:cNvPr id="1743" name="Google Shape;1743;g26c521aa237_1_18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g26c521aa237_1_18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g26c521aa237_1_18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g26c521aa237_1_18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g26c521aa237_1_18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g26c521aa237_1_18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g26c521aa237_1_18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g26c521aa237_1_18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g26c521aa237_1_18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g26c521aa237_1_18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g26c521aa237_1_18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g26c521aa237_1_18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g26c521aa237_1_18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g26c521aa237_1_18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g26c521aa237_1_18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g26c521aa237_1_18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g26c521aa237_1_18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g26c521aa237_1_18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1" name="Google Shape;1761;g26c521aa237_1_189"/>
          <p:cNvSpPr/>
          <p:nvPr/>
        </p:nvSpPr>
        <p:spPr>
          <a:xfrm>
            <a:off x="5991875" y="972525"/>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g26c521aa237_1_189"/>
          <p:cNvSpPr/>
          <p:nvPr/>
        </p:nvSpPr>
        <p:spPr>
          <a:xfrm rot="5400000">
            <a:off x="570750" y="4458450"/>
            <a:ext cx="582800" cy="291075"/>
          </a:xfrm>
          <a:custGeom>
            <a:avLst/>
            <a:gdLst/>
            <a:ahLst/>
            <a:cxnLst/>
            <a:rect l="l" t="t" r="r" b="b"/>
            <a:pathLst>
              <a:path w="23312" h="11643" extrusionOk="0">
                <a:moveTo>
                  <a:pt x="11670" y="0"/>
                </a:moveTo>
                <a:cubicBezTo>
                  <a:pt x="5247" y="0"/>
                  <a:pt x="10" y="5219"/>
                  <a:pt x="1" y="11642"/>
                </a:cubicBezTo>
                <a:lnTo>
                  <a:pt x="5273" y="11642"/>
                </a:lnTo>
                <a:cubicBezTo>
                  <a:pt x="5273" y="8118"/>
                  <a:pt x="8128" y="5264"/>
                  <a:pt x="11652" y="5264"/>
                </a:cubicBezTo>
                <a:cubicBezTo>
                  <a:pt x="15176" y="5264"/>
                  <a:pt x="18030" y="8127"/>
                  <a:pt x="18030" y="11642"/>
                </a:cubicBezTo>
                <a:lnTo>
                  <a:pt x="23312" y="11642"/>
                </a:lnTo>
                <a:cubicBezTo>
                  <a:pt x="23312" y="5228"/>
                  <a:pt x="18084" y="0"/>
                  <a:pt x="1167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73" name="Google Shape;1773;g26c521aa237_1_218"/>
          <p:cNvSpPr txBox="1">
            <a:spLocks noGrp="1"/>
          </p:cNvSpPr>
          <p:nvPr>
            <p:ph type="title"/>
          </p:nvPr>
        </p:nvSpPr>
        <p:spPr>
          <a:xfrm>
            <a:off x="713175" y="445025"/>
            <a:ext cx="7717500" cy="69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06.</a:t>
            </a:r>
            <a:r>
              <a:rPr lang="en" b="0">
                <a:latin typeface="Red Hat Text Light"/>
                <a:ea typeface="Red Hat Text Light"/>
                <a:cs typeface="Red Hat Text Light"/>
                <a:sym typeface="Red Hat Text Light"/>
              </a:rPr>
              <a:t> </a:t>
            </a:r>
            <a:r>
              <a:rPr lang="en"/>
              <a:t>EVALUATION</a:t>
            </a:r>
            <a:endParaRPr/>
          </a:p>
        </p:txBody>
      </p:sp>
      <p:sp>
        <p:nvSpPr>
          <p:cNvPr id="3" name="Slide Number Placeholder 2">
            <a:extLst>
              <a:ext uri="{FF2B5EF4-FFF2-40B4-BE49-F238E27FC236}">
                <a16:creationId xmlns:a16="http://schemas.microsoft.com/office/drawing/2014/main" id="{7BEBF4B3-9996-F6D3-9A80-F855ED5C1BCB}"/>
              </a:ext>
            </a:extLst>
          </p:cNvPr>
          <p:cNvSpPr>
            <a:spLocks noGrp="1"/>
          </p:cNvSpPr>
          <p:nvPr>
            <p:ph type="sldNum" sz="quarter" idx="4"/>
          </p:nvPr>
        </p:nvSpPr>
        <p:spPr/>
        <p:txBody>
          <a:bodyPr/>
          <a:lstStyle/>
          <a:p>
            <a:fld id="{C514D4F2-DA1E-44DF-8B4B-CC69765DAFF4}" type="slidenum">
              <a:rPr lang="en-US" smtClean="0"/>
              <a:pPr/>
              <a:t>55</a:t>
            </a:fld>
            <a:endParaRPr lang="en-US"/>
          </a:p>
        </p:txBody>
      </p:sp>
      <p:graphicFrame>
        <p:nvGraphicFramePr>
          <p:cNvPr id="4" name="Diagram 3">
            <a:extLst>
              <a:ext uri="{FF2B5EF4-FFF2-40B4-BE49-F238E27FC236}">
                <a16:creationId xmlns:a16="http://schemas.microsoft.com/office/drawing/2014/main" id="{E5F06671-313B-8975-FC31-797F2C603A3C}"/>
              </a:ext>
            </a:extLst>
          </p:cNvPr>
          <p:cNvGraphicFramePr/>
          <p:nvPr>
            <p:extLst>
              <p:ext uri="{D42A27DB-BD31-4B8C-83A1-F6EECF244321}">
                <p14:modId xmlns:p14="http://schemas.microsoft.com/office/powerpoint/2010/main" val="1673058139"/>
              </p:ext>
            </p:extLst>
          </p:nvPr>
        </p:nvGraphicFramePr>
        <p:xfrm>
          <a:off x="187601" y="1212210"/>
          <a:ext cx="8768798" cy="3227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73" name="Google Shape;1773;g26c521aa237_1_218"/>
          <p:cNvSpPr txBox="1">
            <a:spLocks noGrp="1"/>
          </p:cNvSpPr>
          <p:nvPr>
            <p:ph type="title"/>
          </p:nvPr>
        </p:nvSpPr>
        <p:spPr>
          <a:xfrm>
            <a:off x="713175" y="445025"/>
            <a:ext cx="7717500" cy="69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a:t>06.</a:t>
            </a:r>
            <a:r>
              <a:rPr lang="en" b="0">
                <a:latin typeface="Red Hat Text Light"/>
                <a:ea typeface="Red Hat Text Light"/>
                <a:cs typeface="Red Hat Text Light"/>
                <a:sym typeface="Red Hat Text Light"/>
              </a:rPr>
              <a:t> </a:t>
            </a:r>
            <a:r>
              <a:rPr lang="en"/>
              <a:t>EVALUATION</a:t>
            </a:r>
            <a:endParaRPr/>
          </a:p>
        </p:txBody>
      </p:sp>
      <p:sp>
        <p:nvSpPr>
          <p:cNvPr id="3" name="Slide Number Placeholder 2">
            <a:extLst>
              <a:ext uri="{FF2B5EF4-FFF2-40B4-BE49-F238E27FC236}">
                <a16:creationId xmlns:a16="http://schemas.microsoft.com/office/drawing/2014/main" id="{7BEBF4B3-9996-F6D3-9A80-F855ED5C1BCB}"/>
              </a:ext>
            </a:extLst>
          </p:cNvPr>
          <p:cNvSpPr>
            <a:spLocks noGrp="1"/>
          </p:cNvSpPr>
          <p:nvPr>
            <p:ph type="sldNum" sz="quarter" idx="4"/>
          </p:nvPr>
        </p:nvSpPr>
        <p:spPr/>
        <p:txBody>
          <a:bodyPr/>
          <a:lstStyle/>
          <a:p>
            <a:fld id="{C514D4F2-DA1E-44DF-8B4B-CC69765DAFF4}" type="slidenum">
              <a:rPr lang="en-US" smtClean="0"/>
              <a:pPr/>
              <a:t>56</a:t>
            </a:fld>
            <a:endParaRPr lang="en-US"/>
          </a:p>
        </p:txBody>
      </p:sp>
      <p:graphicFrame>
        <p:nvGraphicFramePr>
          <p:cNvPr id="4" name="Diagram 3">
            <a:extLst>
              <a:ext uri="{FF2B5EF4-FFF2-40B4-BE49-F238E27FC236}">
                <a16:creationId xmlns:a16="http://schemas.microsoft.com/office/drawing/2014/main" id="{E5F06671-313B-8975-FC31-797F2C603A3C}"/>
              </a:ext>
            </a:extLst>
          </p:cNvPr>
          <p:cNvGraphicFramePr/>
          <p:nvPr>
            <p:extLst>
              <p:ext uri="{D42A27DB-BD31-4B8C-83A1-F6EECF244321}">
                <p14:modId xmlns:p14="http://schemas.microsoft.com/office/powerpoint/2010/main" val="3367145623"/>
              </p:ext>
            </p:extLst>
          </p:nvPr>
        </p:nvGraphicFramePr>
        <p:xfrm>
          <a:off x="187601" y="1212210"/>
          <a:ext cx="8768798" cy="3227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503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30"/>
          <p:cNvSpPr txBox="1">
            <a:spLocks noGrp="1"/>
          </p:cNvSpPr>
          <p:nvPr>
            <p:ph type="title"/>
          </p:nvPr>
        </p:nvSpPr>
        <p:spPr>
          <a:xfrm>
            <a:off x="720000" y="533482"/>
            <a:ext cx="7704000" cy="65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3300" dirty="0">
                <a:latin typeface="Red Hat Text Light"/>
                <a:ea typeface="Red Hat Text Light"/>
                <a:cs typeface="Red Hat Text Light"/>
                <a:sym typeface="Red Hat Text Light"/>
              </a:rPr>
              <a:t>TOOLS</a:t>
            </a:r>
            <a:endParaRPr sz="3300" dirty="0"/>
          </a:p>
        </p:txBody>
      </p:sp>
      <p:pic>
        <p:nvPicPr>
          <p:cNvPr id="3" name="Picture 2" descr="A blue and white logo&#10;&#10;Description automatically generated">
            <a:extLst>
              <a:ext uri="{FF2B5EF4-FFF2-40B4-BE49-F238E27FC236}">
                <a16:creationId xmlns:a16="http://schemas.microsoft.com/office/drawing/2014/main" id="{BB426CD1-070F-0C88-7FFD-DA1E34DBF51E}"/>
              </a:ext>
            </a:extLst>
          </p:cNvPr>
          <p:cNvPicPr>
            <a:picLocks noChangeAspect="1"/>
          </p:cNvPicPr>
          <p:nvPr/>
        </p:nvPicPr>
        <p:blipFill>
          <a:blip r:embed="rId3"/>
          <a:stretch>
            <a:fillRect/>
          </a:stretch>
        </p:blipFill>
        <p:spPr>
          <a:xfrm>
            <a:off x="3388621" y="2542327"/>
            <a:ext cx="2122068" cy="2122068"/>
          </a:xfrm>
          <a:prstGeom prst="rect">
            <a:avLst/>
          </a:prstGeom>
        </p:spPr>
      </p:pic>
      <p:pic>
        <p:nvPicPr>
          <p:cNvPr id="7" name="Picture 6" descr="A stack of red blocks with white shapes and stars&#10;&#10;Description automatically generated">
            <a:extLst>
              <a:ext uri="{FF2B5EF4-FFF2-40B4-BE49-F238E27FC236}">
                <a16:creationId xmlns:a16="http://schemas.microsoft.com/office/drawing/2014/main" id="{62F6C761-A62B-716C-B0FF-F3B8E2F8900A}"/>
              </a:ext>
            </a:extLst>
          </p:cNvPr>
          <p:cNvPicPr>
            <a:picLocks noChangeAspect="1"/>
          </p:cNvPicPr>
          <p:nvPr/>
        </p:nvPicPr>
        <p:blipFill>
          <a:blip r:embed="rId4"/>
          <a:stretch>
            <a:fillRect/>
          </a:stretch>
        </p:blipFill>
        <p:spPr>
          <a:xfrm>
            <a:off x="6780663" y="1351736"/>
            <a:ext cx="1221180" cy="1221180"/>
          </a:xfrm>
          <a:prstGeom prst="rect">
            <a:avLst/>
          </a:prstGeom>
        </p:spPr>
      </p:pic>
      <p:pic>
        <p:nvPicPr>
          <p:cNvPr id="9" name="Picture 8" descr="A black and white cat logo&#10;&#10;Description automatically generated">
            <a:extLst>
              <a:ext uri="{FF2B5EF4-FFF2-40B4-BE49-F238E27FC236}">
                <a16:creationId xmlns:a16="http://schemas.microsoft.com/office/drawing/2014/main" id="{9AA4BF0D-0D1E-4CA6-536B-B7453C88CE5B}"/>
              </a:ext>
            </a:extLst>
          </p:cNvPr>
          <p:cNvPicPr>
            <a:picLocks noChangeAspect="1"/>
          </p:cNvPicPr>
          <p:nvPr/>
        </p:nvPicPr>
        <p:blipFill>
          <a:blip r:embed="rId5"/>
          <a:stretch>
            <a:fillRect/>
          </a:stretch>
        </p:blipFill>
        <p:spPr>
          <a:xfrm>
            <a:off x="3792709" y="1257859"/>
            <a:ext cx="1313891" cy="1313891"/>
          </a:xfrm>
          <a:prstGeom prst="rect">
            <a:avLst/>
          </a:prstGeom>
        </p:spPr>
      </p:pic>
      <p:pic>
        <p:nvPicPr>
          <p:cNvPr id="11" name="Picture 10" descr="A logo of a company&#10;&#10;Description automatically generated">
            <a:extLst>
              <a:ext uri="{FF2B5EF4-FFF2-40B4-BE49-F238E27FC236}">
                <a16:creationId xmlns:a16="http://schemas.microsoft.com/office/drawing/2014/main" id="{BFDF96D3-4A7F-8D71-5A85-43E1CE23654C}"/>
              </a:ext>
            </a:extLst>
          </p:cNvPr>
          <p:cNvPicPr>
            <a:picLocks noChangeAspect="1"/>
          </p:cNvPicPr>
          <p:nvPr/>
        </p:nvPicPr>
        <p:blipFill>
          <a:blip r:embed="rId6"/>
          <a:stretch>
            <a:fillRect/>
          </a:stretch>
        </p:blipFill>
        <p:spPr>
          <a:xfrm>
            <a:off x="1009102" y="1257858"/>
            <a:ext cx="1313891" cy="1313891"/>
          </a:xfrm>
          <a:prstGeom prst="rect">
            <a:avLst/>
          </a:prstGeom>
        </p:spPr>
      </p:pic>
      <p:pic>
        <p:nvPicPr>
          <p:cNvPr id="15" name="Picture 14" descr="A green circle with black background&#10;&#10;Description automatically generated">
            <a:extLst>
              <a:ext uri="{FF2B5EF4-FFF2-40B4-BE49-F238E27FC236}">
                <a16:creationId xmlns:a16="http://schemas.microsoft.com/office/drawing/2014/main" id="{07D59891-CBE2-7B25-BCD2-F279172E6555}"/>
              </a:ext>
            </a:extLst>
          </p:cNvPr>
          <p:cNvPicPr>
            <a:picLocks noChangeAspect="1"/>
          </p:cNvPicPr>
          <p:nvPr/>
        </p:nvPicPr>
        <p:blipFill>
          <a:blip r:embed="rId7"/>
          <a:stretch>
            <a:fillRect/>
          </a:stretch>
        </p:blipFill>
        <p:spPr>
          <a:xfrm>
            <a:off x="6709803" y="3328101"/>
            <a:ext cx="1292040" cy="654600"/>
          </a:xfrm>
          <a:prstGeom prst="rect">
            <a:avLst/>
          </a:prstGeom>
        </p:spPr>
      </p:pic>
      <p:pic>
        <p:nvPicPr>
          <p:cNvPr id="17" name="Picture 16" descr="A logo of a company&#10;&#10;Description automatically generated">
            <a:extLst>
              <a:ext uri="{FF2B5EF4-FFF2-40B4-BE49-F238E27FC236}">
                <a16:creationId xmlns:a16="http://schemas.microsoft.com/office/drawing/2014/main" id="{B7143E60-381F-473B-FD15-D814A60A24C9}"/>
              </a:ext>
            </a:extLst>
          </p:cNvPr>
          <p:cNvPicPr>
            <a:picLocks noChangeAspect="1"/>
          </p:cNvPicPr>
          <p:nvPr/>
        </p:nvPicPr>
        <p:blipFill>
          <a:blip r:embed="rId8"/>
          <a:stretch>
            <a:fillRect/>
          </a:stretch>
        </p:blipFill>
        <p:spPr>
          <a:xfrm>
            <a:off x="282343" y="2825027"/>
            <a:ext cx="2767408" cy="1556667"/>
          </a:xfrm>
          <a:prstGeom prst="rect">
            <a:avLst/>
          </a:prstGeom>
        </p:spPr>
      </p:pic>
      <p:sp>
        <p:nvSpPr>
          <p:cNvPr id="2" name="Slide Number Placeholder 1">
            <a:extLst>
              <a:ext uri="{FF2B5EF4-FFF2-40B4-BE49-F238E27FC236}">
                <a16:creationId xmlns:a16="http://schemas.microsoft.com/office/drawing/2014/main" id="{8073DAE3-42BA-6F25-3E48-F8246F95BC16}"/>
              </a:ext>
            </a:extLst>
          </p:cNvPr>
          <p:cNvSpPr>
            <a:spLocks noGrp="1"/>
          </p:cNvSpPr>
          <p:nvPr>
            <p:ph type="sldNum" sz="quarter" idx="4"/>
          </p:nvPr>
        </p:nvSpPr>
        <p:spPr/>
        <p:txBody>
          <a:bodyPr/>
          <a:lstStyle/>
          <a:p>
            <a:fld id="{C514D4F2-DA1E-44DF-8B4B-CC69765DAFF4}" type="slidenum">
              <a:rPr lang="en-US" smtClean="0"/>
              <a:pPr/>
              <a:t>57</a:t>
            </a:fld>
            <a:endParaRPr lang="en-US"/>
          </a:p>
        </p:txBody>
      </p:sp>
    </p:spTree>
    <p:extLst>
      <p:ext uri="{BB962C8B-B14F-4D97-AF65-F5344CB8AC3E}">
        <p14:creationId xmlns:p14="http://schemas.microsoft.com/office/powerpoint/2010/main" val="3100713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g26c521aa237_1_416"/>
          <p:cNvSpPr txBox="1">
            <a:spLocks noGrp="1"/>
          </p:cNvSpPr>
          <p:nvPr>
            <p:ph type="title"/>
          </p:nvPr>
        </p:nvSpPr>
        <p:spPr>
          <a:xfrm>
            <a:off x="490625" y="1527500"/>
            <a:ext cx="7636500" cy="1964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a:solidFill>
                  <a:schemeClr val="dk1"/>
                </a:solidFill>
              </a:rPr>
              <a:t>Q &amp; A</a:t>
            </a:r>
            <a:endParaRPr dirty="0">
              <a:solidFill>
                <a:schemeClr val="dk1"/>
              </a:solidFill>
            </a:endParaRPr>
          </a:p>
        </p:txBody>
      </p:sp>
      <p:grpSp>
        <p:nvGrpSpPr>
          <p:cNvPr id="1819" name="Google Shape;1819;g26c521aa237_1_416"/>
          <p:cNvGrpSpPr/>
          <p:nvPr/>
        </p:nvGrpSpPr>
        <p:grpSpPr>
          <a:xfrm>
            <a:off x="5064913" y="4461913"/>
            <a:ext cx="1168925" cy="284175"/>
            <a:chOff x="6017825" y="3809000"/>
            <a:chExt cx="1168925" cy="284175"/>
          </a:xfrm>
        </p:grpSpPr>
        <p:sp>
          <p:nvSpPr>
            <p:cNvPr id="1820" name="Google Shape;1820;g26c521aa237_1_416"/>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g26c521aa237_1_416"/>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g26c521aa237_1_416"/>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26c521aa237_1_416"/>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g26c521aa237_1_416"/>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g26c521aa237_1_416"/>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g26c521aa237_1_416"/>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g26c521aa237_1_416"/>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g26c521aa237_1_416"/>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g26c521aa237_1_416"/>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g26c521aa237_1_416"/>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g26c521aa237_1_416"/>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g26c521aa237_1_416"/>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g26c521aa237_1_416"/>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g26c521aa237_1_416"/>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g26c521aa237_1_416"/>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6c521aa237_1_416"/>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g26c521aa237_1_416"/>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8F6687A9-8D8A-CDFA-9738-6383F5D1BA67}"/>
              </a:ext>
            </a:extLst>
          </p:cNvPr>
          <p:cNvSpPr>
            <a:spLocks noGrp="1"/>
          </p:cNvSpPr>
          <p:nvPr>
            <p:ph type="sldNum" sz="quarter" idx="4"/>
          </p:nvPr>
        </p:nvSpPr>
        <p:spPr/>
        <p:txBody>
          <a:bodyPr/>
          <a:lstStyle/>
          <a:p>
            <a:fld id="{C514D4F2-DA1E-44DF-8B4B-CC69765DAFF4}"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29"/>
          <p:cNvSpPr txBox="1">
            <a:spLocks noGrp="1"/>
          </p:cNvSpPr>
          <p:nvPr>
            <p:ph type="title"/>
          </p:nvPr>
        </p:nvSpPr>
        <p:spPr>
          <a:xfrm>
            <a:off x="1999150" y="782750"/>
            <a:ext cx="5145600" cy="10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800"/>
              <a:buNone/>
            </a:pPr>
            <a:r>
              <a:rPr lang="en" sz="7400"/>
              <a:t>THANKS</a:t>
            </a:r>
            <a:r>
              <a:rPr lang="en" sz="8100"/>
              <a:t>!</a:t>
            </a:r>
            <a:endParaRPr sz="8100"/>
          </a:p>
        </p:txBody>
      </p:sp>
      <p:sp>
        <p:nvSpPr>
          <p:cNvPr id="2051" name="Google Shape;2051;p29"/>
          <p:cNvSpPr txBox="1">
            <a:spLocks noGrp="1"/>
          </p:cNvSpPr>
          <p:nvPr>
            <p:ph type="subTitle" idx="1"/>
          </p:nvPr>
        </p:nvSpPr>
        <p:spPr>
          <a:xfrm>
            <a:off x="2481296" y="1841450"/>
            <a:ext cx="4448100" cy="105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2000" b="1"/>
              <a:t>Contact:</a:t>
            </a:r>
          </a:p>
          <a:p>
            <a:pPr marL="0" lvl="0" indent="0" algn="l" rtl="0">
              <a:lnSpc>
                <a:spcPct val="100000"/>
              </a:lnSpc>
              <a:spcBef>
                <a:spcPts val="0"/>
              </a:spcBef>
              <a:spcAft>
                <a:spcPts val="0"/>
              </a:spcAft>
              <a:buSzPts val="1400"/>
              <a:buNone/>
            </a:pPr>
            <a:r>
              <a:rPr lang="en-US" sz="2000"/>
              <a:t>Phan Thai Khang</a:t>
            </a:r>
            <a:endParaRPr sz="2000" dirty="0"/>
          </a:p>
          <a:p>
            <a:pPr marL="0" lvl="0" indent="0" algn="l" rtl="0">
              <a:lnSpc>
                <a:spcPct val="100000"/>
              </a:lnSpc>
              <a:spcBef>
                <a:spcPts val="0"/>
              </a:spcBef>
              <a:spcAft>
                <a:spcPts val="0"/>
              </a:spcAft>
              <a:buSzPts val="1400"/>
              <a:buNone/>
            </a:pPr>
            <a:r>
              <a:rPr lang="en" dirty="0"/>
              <a:t>ptkhang21@clc.fitus.edu.vn</a:t>
            </a:r>
            <a:endParaRPr lang="en-US" dirty="0"/>
          </a:p>
        </p:txBody>
      </p:sp>
      <p:sp>
        <p:nvSpPr>
          <p:cNvPr id="2052" name="Google Shape;2052;p29"/>
          <p:cNvSpPr/>
          <p:nvPr/>
        </p:nvSpPr>
        <p:spPr>
          <a:xfrm>
            <a:off x="3485375" y="3088037"/>
            <a:ext cx="437400" cy="437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29"/>
          <p:cNvSpPr/>
          <p:nvPr/>
        </p:nvSpPr>
        <p:spPr>
          <a:xfrm>
            <a:off x="4353250" y="3088037"/>
            <a:ext cx="437400" cy="437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29"/>
          <p:cNvSpPr/>
          <p:nvPr/>
        </p:nvSpPr>
        <p:spPr>
          <a:xfrm>
            <a:off x="5221125" y="3088037"/>
            <a:ext cx="437400" cy="437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55" name="Google Shape;2055;p29"/>
          <p:cNvGrpSpPr/>
          <p:nvPr/>
        </p:nvGrpSpPr>
        <p:grpSpPr>
          <a:xfrm>
            <a:off x="3572524" y="3167535"/>
            <a:ext cx="276012" cy="275991"/>
            <a:chOff x="3368074" y="3882537"/>
            <a:chExt cx="215298" cy="215298"/>
          </a:xfrm>
        </p:grpSpPr>
        <p:sp>
          <p:nvSpPr>
            <p:cNvPr id="2056" name="Google Shape;2056;p2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2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2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9" name="Google Shape;2059;p29"/>
          <p:cNvGrpSpPr/>
          <p:nvPr/>
        </p:nvGrpSpPr>
        <p:grpSpPr>
          <a:xfrm>
            <a:off x="4438556" y="3186243"/>
            <a:ext cx="266790" cy="238574"/>
            <a:chOff x="3824739" y="3890112"/>
            <a:chExt cx="208105" cy="186110"/>
          </a:xfrm>
        </p:grpSpPr>
        <p:sp>
          <p:nvSpPr>
            <p:cNvPr id="2060" name="Google Shape;2060;p2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2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2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3" name="Google Shape;2063;p29"/>
          <p:cNvSpPr/>
          <p:nvPr/>
        </p:nvSpPr>
        <p:spPr>
          <a:xfrm>
            <a:off x="5302440" y="31864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64" name="Google Shape;2064;p29"/>
          <p:cNvGrpSpPr/>
          <p:nvPr/>
        </p:nvGrpSpPr>
        <p:grpSpPr>
          <a:xfrm rot="5400000">
            <a:off x="7846300" y="2870963"/>
            <a:ext cx="1168925" cy="284175"/>
            <a:chOff x="6017825" y="3809000"/>
            <a:chExt cx="1168925" cy="284175"/>
          </a:xfrm>
        </p:grpSpPr>
        <p:sp>
          <p:nvSpPr>
            <p:cNvPr id="2065" name="Google Shape;2065;p29"/>
            <p:cNvSpPr/>
            <p:nvPr/>
          </p:nvSpPr>
          <p:spPr>
            <a:xfrm>
              <a:off x="6017825" y="380900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32"/>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29"/>
            <p:cNvSpPr/>
            <p:nvPr/>
          </p:nvSpPr>
          <p:spPr>
            <a:xfrm>
              <a:off x="6247100" y="380900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32"/>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29"/>
            <p:cNvSpPr/>
            <p:nvPr/>
          </p:nvSpPr>
          <p:spPr>
            <a:xfrm>
              <a:off x="6476150" y="380900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32"/>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29"/>
            <p:cNvSpPr/>
            <p:nvPr/>
          </p:nvSpPr>
          <p:spPr>
            <a:xfrm>
              <a:off x="6705425" y="380900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32"/>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29"/>
            <p:cNvSpPr/>
            <p:nvPr/>
          </p:nvSpPr>
          <p:spPr>
            <a:xfrm>
              <a:off x="6934250" y="380900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32"/>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29"/>
            <p:cNvSpPr/>
            <p:nvPr/>
          </p:nvSpPr>
          <p:spPr>
            <a:xfrm>
              <a:off x="7163300" y="380900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32"/>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29"/>
            <p:cNvSpPr/>
            <p:nvPr/>
          </p:nvSpPr>
          <p:spPr>
            <a:xfrm>
              <a:off x="6017825" y="3939250"/>
              <a:ext cx="23450" cy="23450"/>
            </a:xfrm>
            <a:custGeom>
              <a:avLst/>
              <a:gdLst/>
              <a:ahLst/>
              <a:cxnLst/>
              <a:rect l="l" t="t" r="r" b="b"/>
              <a:pathLst>
                <a:path w="938" h="938" extrusionOk="0">
                  <a:moveTo>
                    <a:pt x="474" y="1"/>
                  </a:moveTo>
                  <a:cubicBezTo>
                    <a:pt x="215" y="1"/>
                    <a:pt x="1" y="215"/>
                    <a:pt x="1" y="474"/>
                  </a:cubicBezTo>
                  <a:cubicBezTo>
                    <a:pt x="1" y="732"/>
                    <a:pt x="215" y="938"/>
                    <a:pt x="474" y="938"/>
                  </a:cubicBezTo>
                  <a:cubicBezTo>
                    <a:pt x="723" y="938"/>
                    <a:pt x="938" y="723"/>
                    <a:pt x="938" y="474"/>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29"/>
            <p:cNvSpPr/>
            <p:nvPr/>
          </p:nvSpPr>
          <p:spPr>
            <a:xfrm>
              <a:off x="6247100" y="3939250"/>
              <a:ext cx="23225" cy="23450"/>
            </a:xfrm>
            <a:custGeom>
              <a:avLst/>
              <a:gdLst/>
              <a:ahLst/>
              <a:cxnLst/>
              <a:rect l="l" t="t" r="r" b="b"/>
              <a:pathLst>
                <a:path w="929" h="938" extrusionOk="0">
                  <a:moveTo>
                    <a:pt x="465" y="1"/>
                  </a:moveTo>
                  <a:cubicBezTo>
                    <a:pt x="206" y="1"/>
                    <a:pt x="1" y="215"/>
                    <a:pt x="1" y="474"/>
                  </a:cubicBezTo>
                  <a:cubicBezTo>
                    <a:pt x="1" y="732"/>
                    <a:pt x="206" y="938"/>
                    <a:pt x="465" y="938"/>
                  </a:cubicBezTo>
                  <a:cubicBezTo>
                    <a:pt x="723" y="938"/>
                    <a:pt x="929" y="723"/>
                    <a:pt x="929" y="474"/>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29"/>
            <p:cNvSpPr/>
            <p:nvPr/>
          </p:nvSpPr>
          <p:spPr>
            <a:xfrm>
              <a:off x="6476150" y="3939250"/>
              <a:ext cx="23450" cy="23450"/>
            </a:xfrm>
            <a:custGeom>
              <a:avLst/>
              <a:gdLst/>
              <a:ahLst/>
              <a:cxnLst/>
              <a:rect l="l" t="t" r="r" b="b"/>
              <a:pathLst>
                <a:path w="938" h="938" extrusionOk="0">
                  <a:moveTo>
                    <a:pt x="473" y="1"/>
                  </a:moveTo>
                  <a:cubicBezTo>
                    <a:pt x="215" y="1"/>
                    <a:pt x="1" y="215"/>
                    <a:pt x="1" y="474"/>
                  </a:cubicBezTo>
                  <a:cubicBezTo>
                    <a:pt x="1" y="732"/>
                    <a:pt x="215" y="938"/>
                    <a:pt x="473" y="938"/>
                  </a:cubicBezTo>
                  <a:cubicBezTo>
                    <a:pt x="723" y="938"/>
                    <a:pt x="937" y="723"/>
                    <a:pt x="937" y="474"/>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29"/>
            <p:cNvSpPr/>
            <p:nvPr/>
          </p:nvSpPr>
          <p:spPr>
            <a:xfrm>
              <a:off x="6705425" y="3939250"/>
              <a:ext cx="23225" cy="23450"/>
            </a:xfrm>
            <a:custGeom>
              <a:avLst/>
              <a:gdLst/>
              <a:ahLst/>
              <a:cxnLst/>
              <a:rect l="l" t="t" r="r" b="b"/>
              <a:pathLst>
                <a:path w="929" h="938" extrusionOk="0">
                  <a:moveTo>
                    <a:pt x="464" y="1"/>
                  </a:moveTo>
                  <a:cubicBezTo>
                    <a:pt x="206" y="1"/>
                    <a:pt x="0" y="215"/>
                    <a:pt x="0" y="474"/>
                  </a:cubicBezTo>
                  <a:cubicBezTo>
                    <a:pt x="0" y="732"/>
                    <a:pt x="197" y="938"/>
                    <a:pt x="464" y="938"/>
                  </a:cubicBezTo>
                  <a:cubicBezTo>
                    <a:pt x="723" y="938"/>
                    <a:pt x="928" y="723"/>
                    <a:pt x="928" y="474"/>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29"/>
            <p:cNvSpPr/>
            <p:nvPr/>
          </p:nvSpPr>
          <p:spPr>
            <a:xfrm>
              <a:off x="6934250" y="3939250"/>
              <a:ext cx="23450" cy="23450"/>
            </a:xfrm>
            <a:custGeom>
              <a:avLst/>
              <a:gdLst/>
              <a:ahLst/>
              <a:cxnLst/>
              <a:rect l="l" t="t" r="r" b="b"/>
              <a:pathLst>
                <a:path w="938" h="938" extrusionOk="0">
                  <a:moveTo>
                    <a:pt x="464" y="1"/>
                  </a:moveTo>
                  <a:cubicBezTo>
                    <a:pt x="206" y="1"/>
                    <a:pt x="0" y="215"/>
                    <a:pt x="0" y="474"/>
                  </a:cubicBezTo>
                  <a:cubicBezTo>
                    <a:pt x="0" y="732"/>
                    <a:pt x="215" y="938"/>
                    <a:pt x="464" y="938"/>
                  </a:cubicBezTo>
                  <a:cubicBezTo>
                    <a:pt x="723" y="938"/>
                    <a:pt x="937" y="723"/>
                    <a:pt x="937" y="474"/>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9"/>
            <p:cNvSpPr/>
            <p:nvPr/>
          </p:nvSpPr>
          <p:spPr>
            <a:xfrm>
              <a:off x="7163300" y="3939250"/>
              <a:ext cx="23450" cy="23450"/>
            </a:xfrm>
            <a:custGeom>
              <a:avLst/>
              <a:gdLst/>
              <a:ahLst/>
              <a:cxnLst/>
              <a:rect l="l" t="t" r="r" b="b"/>
              <a:pathLst>
                <a:path w="938" h="938" extrusionOk="0">
                  <a:moveTo>
                    <a:pt x="473" y="1"/>
                  </a:moveTo>
                  <a:cubicBezTo>
                    <a:pt x="214" y="1"/>
                    <a:pt x="0" y="215"/>
                    <a:pt x="0" y="474"/>
                  </a:cubicBezTo>
                  <a:cubicBezTo>
                    <a:pt x="0" y="732"/>
                    <a:pt x="214" y="938"/>
                    <a:pt x="473" y="938"/>
                  </a:cubicBezTo>
                  <a:cubicBezTo>
                    <a:pt x="732" y="938"/>
                    <a:pt x="937" y="723"/>
                    <a:pt x="937" y="474"/>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9"/>
            <p:cNvSpPr/>
            <p:nvPr/>
          </p:nvSpPr>
          <p:spPr>
            <a:xfrm>
              <a:off x="6017825" y="4069725"/>
              <a:ext cx="23450" cy="23450"/>
            </a:xfrm>
            <a:custGeom>
              <a:avLst/>
              <a:gdLst/>
              <a:ahLst/>
              <a:cxnLst/>
              <a:rect l="l" t="t" r="r" b="b"/>
              <a:pathLst>
                <a:path w="938" h="938" extrusionOk="0">
                  <a:moveTo>
                    <a:pt x="474" y="1"/>
                  </a:moveTo>
                  <a:cubicBezTo>
                    <a:pt x="215" y="1"/>
                    <a:pt x="1" y="215"/>
                    <a:pt x="1" y="473"/>
                  </a:cubicBezTo>
                  <a:cubicBezTo>
                    <a:pt x="1" y="723"/>
                    <a:pt x="215" y="937"/>
                    <a:pt x="474" y="937"/>
                  </a:cubicBezTo>
                  <a:cubicBezTo>
                    <a:pt x="723" y="937"/>
                    <a:pt x="938" y="723"/>
                    <a:pt x="938" y="473"/>
                  </a:cubicBezTo>
                  <a:cubicBezTo>
                    <a:pt x="938" y="215"/>
                    <a:pt x="723" y="1"/>
                    <a:pt x="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9"/>
            <p:cNvSpPr/>
            <p:nvPr/>
          </p:nvSpPr>
          <p:spPr>
            <a:xfrm>
              <a:off x="6247100" y="4069725"/>
              <a:ext cx="23225" cy="23450"/>
            </a:xfrm>
            <a:custGeom>
              <a:avLst/>
              <a:gdLst/>
              <a:ahLst/>
              <a:cxnLst/>
              <a:rect l="l" t="t" r="r" b="b"/>
              <a:pathLst>
                <a:path w="929" h="938" extrusionOk="0">
                  <a:moveTo>
                    <a:pt x="465" y="1"/>
                  </a:moveTo>
                  <a:cubicBezTo>
                    <a:pt x="206" y="1"/>
                    <a:pt x="1" y="215"/>
                    <a:pt x="1" y="473"/>
                  </a:cubicBezTo>
                  <a:cubicBezTo>
                    <a:pt x="1" y="723"/>
                    <a:pt x="206" y="937"/>
                    <a:pt x="465" y="937"/>
                  </a:cubicBezTo>
                  <a:cubicBezTo>
                    <a:pt x="723" y="937"/>
                    <a:pt x="929" y="723"/>
                    <a:pt x="929" y="473"/>
                  </a:cubicBezTo>
                  <a:cubicBezTo>
                    <a:pt x="929" y="215"/>
                    <a:pt x="723" y="1"/>
                    <a:pt x="46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29"/>
            <p:cNvSpPr/>
            <p:nvPr/>
          </p:nvSpPr>
          <p:spPr>
            <a:xfrm>
              <a:off x="6476150" y="4069725"/>
              <a:ext cx="23450" cy="23450"/>
            </a:xfrm>
            <a:custGeom>
              <a:avLst/>
              <a:gdLst/>
              <a:ahLst/>
              <a:cxnLst/>
              <a:rect l="l" t="t" r="r" b="b"/>
              <a:pathLst>
                <a:path w="938" h="938" extrusionOk="0">
                  <a:moveTo>
                    <a:pt x="473" y="1"/>
                  </a:moveTo>
                  <a:cubicBezTo>
                    <a:pt x="215" y="1"/>
                    <a:pt x="1" y="215"/>
                    <a:pt x="1" y="473"/>
                  </a:cubicBezTo>
                  <a:cubicBezTo>
                    <a:pt x="1" y="723"/>
                    <a:pt x="215" y="937"/>
                    <a:pt x="473" y="937"/>
                  </a:cubicBezTo>
                  <a:cubicBezTo>
                    <a:pt x="723" y="937"/>
                    <a:pt x="937" y="723"/>
                    <a:pt x="937" y="473"/>
                  </a:cubicBezTo>
                  <a:cubicBezTo>
                    <a:pt x="937" y="215"/>
                    <a:pt x="723"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29"/>
            <p:cNvSpPr/>
            <p:nvPr/>
          </p:nvSpPr>
          <p:spPr>
            <a:xfrm>
              <a:off x="6705425" y="4069725"/>
              <a:ext cx="23225" cy="23450"/>
            </a:xfrm>
            <a:custGeom>
              <a:avLst/>
              <a:gdLst/>
              <a:ahLst/>
              <a:cxnLst/>
              <a:rect l="l" t="t" r="r" b="b"/>
              <a:pathLst>
                <a:path w="929" h="938" extrusionOk="0">
                  <a:moveTo>
                    <a:pt x="464" y="1"/>
                  </a:moveTo>
                  <a:cubicBezTo>
                    <a:pt x="206" y="1"/>
                    <a:pt x="0" y="215"/>
                    <a:pt x="0" y="473"/>
                  </a:cubicBezTo>
                  <a:cubicBezTo>
                    <a:pt x="0" y="723"/>
                    <a:pt x="197" y="937"/>
                    <a:pt x="464" y="937"/>
                  </a:cubicBezTo>
                  <a:cubicBezTo>
                    <a:pt x="723" y="937"/>
                    <a:pt x="928" y="723"/>
                    <a:pt x="928" y="473"/>
                  </a:cubicBezTo>
                  <a:cubicBezTo>
                    <a:pt x="928"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29"/>
            <p:cNvSpPr/>
            <p:nvPr/>
          </p:nvSpPr>
          <p:spPr>
            <a:xfrm>
              <a:off x="6934250" y="4069725"/>
              <a:ext cx="23450" cy="23450"/>
            </a:xfrm>
            <a:custGeom>
              <a:avLst/>
              <a:gdLst/>
              <a:ahLst/>
              <a:cxnLst/>
              <a:rect l="l" t="t" r="r" b="b"/>
              <a:pathLst>
                <a:path w="938" h="938" extrusionOk="0">
                  <a:moveTo>
                    <a:pt x="464" y="1"/>
                  </a:moveTo>
                  <a:cubicBezTo>
                    <a:pt x="206" y="1"/>
                    <a:pt x="0" y="215"/>
                    <a:pt x="0" y="473"/>
                  </a:cubicBezTo>
                  <a:cubicBezTo>
                    <a:pt x="0" y="723"/>
                    <a:pt x="215" y="937"/>
                    <a:pt x="464" y="937"/>
                  </a:cubicBezTo>
                  <a:cubicBezTo>
                    <a:pt x="723" y="937"/>
                    <a:pt x="937" y="723"/>
                    <a:pt x="937" y="473"/>
                  </a:cubicBezTo>
                  <a:cubicBezTo>
                    <a:pt x="937" y="215"/>
                    <a:pt x="723" y="1"/>
                    <a:pt x="4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29"/>
            <p:cNvSpPr/>
            <p:nvPr/>
          </p:nvSpPr>
          <p:spPr>
            <a:xfrm>
              <a:off x="7163300" y="4069725"/>
              <a:ext cx="23450" cy="23450"/>
            </a:xfrm>
            <a:custGeom>
              <a:avLst/>
              <a:gdLst/>
              <a:ahLst/>
              <a:cxnLst/>
              <a:rect l="l" t="t" r="r" b="b"/>
              <a:pathLst>
                <a:path w="938" h="938" extrusionOk="0">
                  <a:moveTo>
                    <a:pt x="473" y="1"/>
                  </a:moveTo>
                  <a:cubicBezTo>
                    <a:pt x="214" y="1"/>
                    <a:pt x="0" y="215"/>
                    <a:pt x="0" y="473"/>
                  </a:cubicBezTo>
                  <a:cubicBezTo>
                    <a:pt x="0" y="723"/>
                    <a:pt x="214" y="937"/>
                    <a:pt x="473" y="937"/>
                  </a:cubicBezTo>
                  <a:cubicBezTo>
                    <a:pt x="732" y="937"/>
                    <a:pt x="937" y="723"/>
                    <a:pt x="937" y="473"/>
                  </a:cubicBezTo>
                  <a:cubicBezTo>
                    <a:pt x="937" y="215"/>
                    <a:pt x="732" y="1"/>
                    <a:pt x="4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 name="Slide Number Placeholder 2">
            <a:extLst>
              <a:ext uri="{FF2B5EF4-FFF2-40B4-BE49-F238E27FC236}">
                <a16:creationId xmlns:a16="http://schemas.microsoft.com/office/drawing/2014/main" id="{784B4160-E00A-A08C-D9DC-61F4ACD00888}"/>
              </a:ext>
            </a:extLst>
          </p:cNvPr>
          <p:cNvSpPr>
            <a:spLocks noGrp="1"/>
          </p:cNvSpPr>
          <p:nvPr>
            <p:ph type="sldNum" sz="quarter" idx="4"/>
          </p:nvPr>
        </p:nvSpPr>
        <p:spPr/>
        <p:txBody>
          <a:bodyPr/>
          <a:lstStyle/>
          <a:p>
            <a:fld id="{C514D4F2-DA1E-44DF-8B4B-CC69765DAFF4}"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8"/>
          <p:cNvSpPr/>
          <p:nvPr/>
        </p:nvSpPr>
        <p:spPr>
          <a:xfrm>
            <a:off x="4638698" y="3533650"/>
            <a:ext cx="1543095" cy="1432731"/>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8"/>
          <p:cNvSpPr txBox="1">
            <a:spLocks noGrp="1"/>
          </p:cNvSpPr>
          <p:nvPr>
            <p:ph type="title"/>
          </p:nvPr>
        </p:nvSpPr>
        <p:spPr>
          <a:xfrm>
            <a:off x="720000" y="732775"/>
            <a:ext cx="4151400" cy="115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800"/>
              <a:buNone/>
            </a:pPr>
            <a:r>
              <a:rPr lang="en"/>
              <a:t>INTRODUCTION</a:t>
            </a:r>
            <a:endParaRPr/>
          </a:p>
        </p:txBody>
      </p:sp>
      <p:sp>
        <p:nvSpPr>
          <p:cNvPr id="1106" name="Google Shape;1106;p8"/>
          <p:cNvSpPr txBox="1">
            <a:spLocks noGrp="1"/>
          </p:cNvSpPr>
          <p:nvPr>
            <p:ph type="subTitle" idx="1"/>
          </p:nvPr>
        </p:nvSpPr>
        <p:spPr>
          <a:xfrm>
            <a:off x="720000" y="1971575"/>
            <a:ext cx="4151400" cy="22983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sz="1800" b="1" dirty="0">
                <a:latin typeface="Red Hat Text" panose="020B0604020202020204" charset="0"/>
                <a:ea typeface="Red Hat Text" panose="020B0604020202020204" charset="0"/>
                <a:cs typeface="Red Hat Text" panose="020B0604020202020204" charset="0"/>
              </a:rPr>
              <a:t>Redis:</a:t>
            </a:r>
            <a:r>
              <a:rPr lang="en" sz="1800" dirty="0">
                <a:latin typeface="Red Hat Text" panose="020B0604020202020204" charset="0"/>
                <a:ea typeface="Red Hat Text" panose="020B0604020202020204" charset="0"/>
                <a:cs typeface="Red Hat Text" panose="020B0604020202020204" charset="0"/>
              </a:rPr>
              <a:t> Widely used in-memory data storage system.</a:t>
            </a:r>
            <a:endParaRPr sz="1800" dirty="0">
              <a:latin typeface="Red Hat Text" panose="020B0604020202020204" charset="0"/>
              <a:ea typeface="Red Hat Text" panose="020B0604020202020204" charset="0"/>
              <a:cs typeface="Red Hat Text" panose="020B0604020202020204" charset="0"/>
            </a:endParaRPr>
          </a:p>
          <a:p>
            <a:pPr marL="457200" lvl="0" indent="-342900" algn="l" rtl="0">
              <a:spcBef>
                <a:spcPts val="0"/>
              </a:spcBef>
              <a:spcAft>
                <a:spcPts val="0"/>
              </a:spcAft>
              <a:buSzPts val="1800"/>
              <a:buChar char="●"/>
            </a:pPr>
            <a:r>
              <a:rPr lang="en" sz="1800" dirty="0">
                <a:latin typeface="Red Hat Text" panose="020B0604020202020204" charset="0"/>
                <a:ea typeface="Red Hat Text" panose="020B0604020202020204" charset="0"/>
                <a:cs typeface="Red Hat Text" panose="020B0604020202020204" charset="0"/>
              </a:rPr>
              <a:t>Efficient and flexible solutions for real-time data processing.</a:t>
            </a:r>
            <a:endParaRPr sz="1800" dirty="0">
              <a:latin typeface="Red Hat Text" panose="020B0604020202020204" charset="0"/>
              <a:ea typeface="Red Hat Text" panose="020B0604020202020204" charset="0"/>
              <a:cs typeface="Red Hat Text" panose="020B0604020202020204" charset="0"/>
            </a:endParaRPr>
          </a:p>
        </p:txBody>
      </p:sp>
      <p:sp>
        <p:nvSpPr>
          <p:cNvPr id="1107" name="Google Shape;1107;p8"/>
          <p:cNvSpPr/>
          <p:nvPr/>
        </p:nvSpPr>
        <p:spPr>
          <a:xfrm>
            <a:off x="4995725" y="539499"/>
            <a:ext cx="3674384" cy="3730368"/>
          </a:xfrm>
          <a:custGeom>
            <a:avLst/>
            <a:gdLst/>
            <a:ahLst/>
            <a:cxnLst/>
            <a:rect l="l" t="t" r="r" b="b"/>
            <a:pathLst>
              <a:path w="94524" h="91453" fill="none" extrusionOk="0">
                <a:moveTo>
                  <a:pt x="94524" y="47268"/>
                </a:moveTo>
                <a:lnTo>
                  <a:pt x="94524" y="91452"/>
                </a:lnTo>
                <a:lnTo>
                  <a:pt x="0" y="91452"/>
                </a:lnTo>
                <a:lnTo>
                  <a:pt x="0" y="47268"/>
                </a:lnTo>
                <a:cubicBezTo>
                  <a:pt x="0" y="21205"/>
                  <a:pt x="21205" y="0"/>
                  <a:pt x="47268" y="0"/>
                </a:cubicBezTo>
                <a:cubicBezTo>
                  <a:pt x="73319" y="0"/>
                  <a:pt x="94524" y="21205"/>
                  <a:pt x="94524" y="47268"/>
                </a:cubicBezTo>
                <a:close/>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08" name="Google Shape;1108;p8"/>
          <p:cNvPicPr preferRelativeResize="0">
            <a:picLocks noGrp="1"/>
          </p:cNvPicPr>
          <p:nvPr>
            <p:ph type="pic" idx="2"/>
          </p:nvPr>
        </p:nvPicPr>
        <p:blipFill rotWithShape="1">
          <a:blip r:embed="rId3">
            <a:alphaModFix/>
          </a:blip>
          <a:srcRect l="748" r="748"/>
          <a:stretch/>
        </p:blipFill>
        <p:spPr>
          <a:xfrm>
            <a:off x="5235125" y="782650"/>
            <a:ext cx="3195600" cy="3244200"/>
          </a:xfrm>
          <a:prstGeom prst="round2SameRect">
            <a:avLst>
              <a:gd name="adj1" fmla="val 50000"/>
              <a:gd name="adj2" fmla="val 0"/>
            </a:avLst>
          </a:prstGeom>
          <a:noFill/>
          <a:ln>
            <a:noFill/>
          </a:ln>
        </p:spPr>
      </p:pic>
      <p:sp>
        <p:nvSpPr>
          <p:cNvPr id="3" name="Slide Number Placeholder 2">
            <a:extLst>
              <a:ext uri="{FF2B5EF4-FFF2-40B4-BE49-F238E27FC236}">
                <a16:creationId xmlns:a16="http://schemas.microsoft.com/office/drawing/2014/main" id="{1D95E221-D58D-D49C-180F-ECED76E0ECBF}"/>
              </a:ext>
            </a:extLst>
          </p:cNvPr>
          <p:cNvSpPr>
            <a:spLocks noGrp="1"/>
          </p:cNvSpPr>
          <p:nvPr>
            <p:ph type="sldNum" sz="quarter" idx="4"/>
          </p:nvPr>
        </p:nvSpPr>
        <p:spPr/>
        <p:txBody>
          <a:bodyPr/>
          <a:lstStyle/>
          <a:p>
            <a:fld id="{C514D4F2-DA1E-44DF-8B4B-CC69765DAFF4}"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g26c521aa237_1_306"/>
          <p:cNvSpPr txBox="1">
            <a:spLocks noGrp="1"/>
          </p:cNvSpPr>
          <p:nvPr>
            <p:ph type="title"/>
          </p:nvPr>
        </p:nvSpPr>
        <p:spPr>
          <a:xfrm>
            <a:off x="713225" y="445025"/>
            <a:ext cx="7717500" cy="64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0">
                <a:latin typeface="Red Hat Text Light"/>
                <a:ea typeface="Red Hat Text Light"/>
                <a:cs typeface="Red Hat Text Light"/>
                <a:sym typeface="Red Hat Text Light"/>
              </a:rPr>
              <a:t>BRIEF </a:t>
            </a:r>
            <a:r>
              <a:rPr lang="en"/>
              <a:t>HISTORY</a:t>
            </a:r>
            <a:endParaRPr b="0">
              <a:latin typeface="Red Hat Text Light"/>
              <a:ea typeface="Red Hat Text Light"/>
              <a:cs typeface="Red Hat Text Light"/>
              <a:sym typeface="Red Hat Text Light"/>
            </a:endParaRPr>
          </a:p>
          <a:p>
            <a:pPr marL="0" lvl="0" indent="0" algn="ctr" rtl="0">
              <a:lnSpc>
                <a:spcPct val="100000"/>
              </a:lnSpc>
              <a:spcBef>
                <a:spcPts val="0"/>
              </a:spcBef>
              <a:spcAft>
                <a:spcPts val="0"/>
              </a:spcAft>
              <a:buSzPts val="3800"/>
              <a:buNone/>
            </a:pPr>
            <a:endParaRPr b="0">
              <a:latin typeface="Red Hat Text Light"/>
              <a:ea typeface="Red Hat Text Light"/>
              <a:cs typeface="Red Hat Text Light"/>
              <a:sym typeface="Red Hat Text Light"/>
            </a:endParaRPr>
          </a:p>
        </p:txBody>
      </p:sp>
      <p:sp>
        <p:nvSpPr>
          <p:cNvPr id="1115" name="Google Shape;1115;g26c521aa237_1_306"/>
          <p:cNvSpPr/>
          <p:nvPr/>
        </p:nvSpPr>
        <p:spPr>
          <a:xfrm>
            <a:off x="753150" y="2923300"/>
            <a:ext cx="1926000" cy="717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g26c521aa237_1_306"/>
          <p:cNvSpPr/>
          <p:nvPr/>
        </p:nvSpPr>
        <p:spPr>
          <a:xfrm>
            <a:off x="2679180" y="2923300"/>
            <a:ext cx="1926000" cy="717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g26c521aa237_1_306"/>
          <p:cNvSpPr/>
          <p:nvPr/>
        </p:nvSpPr>
        <p:spPr>
          <a:xfrm>
            <a:off x="4605211" y="2923300"/>
            <a:ext cx="1926000" cy="717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g26c521aa237_1_306"/>
          <p:cNvSpPr/>
          <p:nvPr/>
        </p:nvSpPr>
        <p:spPr>
          <a:xfrm>
            <a:off x="6531241" y="2923300"/>
            <a:ext cx="1926000" cy="717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19" name="Google Shape;1119;g26c521aa237_1_306"/>
          <p:cNvCxnSpPr/>
          <p:nvPr/>
        </p:nvCxnSpPr>
        <p:spPr>
          <a:xfrm rot="10800000">
            <a:off x="1716150" y="2603500"/>
            <a:ext cx="0" cy="279600"/>
          </a:xfrm>
          <a:prstGeom prst="straightConnector1">
            <a:avLst/>
          </a:prstGeom>
          <a:noFill/>
          <a:ln w="19050" cap="flat" cmpd="sng">
            <a:solidFill>
              <a:schemeClr val="accent2"/>
            </a:solidFill>
            <a:prstDash val="solid"/>
            <a:round/>
            <a:headEnd type="none" w="sm" len="sm"/>
            <a:tailEnd type="oval" w="med" len="med"/>
          </a:ln>
        </p:spPr>
      </p:cxnSp>
      <p:sp>
        <p:nvSpPr>
          <p:cNvPr id="1120" name="Google Shape;1120;g26c521aa237_1_306"/>
          <p:cNvSpPr txBox="1"/>
          <p:nvPr/>
        </p:nvSpPr>
        <p:spPr>
          <a:xfrm flipH="1">
            <a:off x="760650" y="3118350"/>
            <a:ext cx="1911000" cy="38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a:solidFill>
                  <a:schemeClr val="dk1"/>
                </a:solidFill>
                <a:latin typeface="Red Hat Text"/>
                <a:ea typeface="Red Hat Text"/>
                <a:cs typeface="Red Hat Text"/>
                <a:sym typeface="Red Hat Text"/>
              </a:rPr>
              <a:t>2009</a:t>
            </a:r>
            <a:endParaRPr sz="2400" b="1" i="0" u="none" strike="noStrike" cap="none">
              <a:solidFill>
                <a:schemeClr val="dk1"/>
              </a:solidFill>
              <a:latin typeface="Red Hat Text"/>
              <a:ea typeface="Red Hat Text"/>
              <a:cs typeface="Red Hat Text"/>
              <a:sym typeface="Red Hat Text"/>
            </a:endParaRPr>
          </a:p>
        </p:txBody>
      </p:sp>
      <p:sp>
        <p:nvSpPr>
          <p:cNvPr id="1121" name="Google Shape;1121;g26c521aa237_1_306"/>
          <p:cNvSpPr txBox="1"/>
          <p:nvPr/>
        </p:nvSpPr>
        <p:spPr>
          <a:xfrm flipH="1">
            <a:off x="759752" y="3606279"/>
            <a:ext cx="1912800" cy="571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Salvatore Sanfilippo.</a:t>
            </a:r>
            <a:endParaRPr>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sp>
        <p:nvSpPr>
          <p:cNvPr id="1122" name="Google Shape;1122;g26c521aa237_1_306"/>
          <p:cNvSpPr txBox="1"/>
          <p:nvPr/>
        </p:nvSpPr>
        <p:spPr>
          <a:xfrm flipH="1">
            <a:off x="2686725" y="1636500"/>
            <a:ext cx="21693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dk1"/>
                </a:solidFill>
                <a:latin typeface="Red Hat Text"/>
                <a:ea typeface="Red Hat Text"/>
                <a:cs typeface="Red Hat Text"/>
                <a:sym typeface="Red Hat Text"/>
              </a:rPr>
              <a:t>Motivations</a:t>
            </a:r>
            <a:endParaRPr sz="2400" b="1" dirty="0">
              <a:solidFill>
                <a:schemeClr val="dk1"/>
              </a:solidFill>
              <a:latin typeface="Red Hat Text"/>
              <a:ea typeface="Red Hat Text"/>
              <a:cs typeface="Red Hat Text"/>
              <a:sym typeface="Red Hat Text"/>
            </a:endParaRPr>
          </a:p>
          <a:p>
            <a:pPr marL="0" lvl="0" indent="0" algn="ctr" rtl="0">
              <a:spcBef>
                <a:spcPts val="0"/>
              </a:spcBef>
              <a:spcAft>
                <a:spcPts val="0"/>
              </a:spcAft>
              <a:buNone/>
            </a:pPr>
            <a:endParaRPr sz="2400" b="1" dirty="0">
              <a:solidFill>
                <a:schemeClr val="dk1"/>
              </a:solidFill>
              <a:latin typeface="Red Hat Text"/>
              <a:ea typeface="Red Hat Text"/>
              <a:cs typeface="Red Hat Text"/>
              <a:sym typeface="Red Hat Text"/>
            </a:endParaRPr>
          </a:p>
          <a:p>
            <a:pPr marL="0" marR="0" lvl="0" indent="0" algn="ctr" rtl="0">
              <a:lnSpc>
                <a:spcPct val="100000"/>
              </a:lnSpc>
              <a:spcBef>
                <a:spcPts val="0"/>
              </a:spcBef>
              <a:spcAft>
                <a:spcPts val="0"/>
              </a:spcAft>
              <a:buClr>
                <a:srgbClr val="000000"/>
              </a:buClr>
              <a:buSzPts val="2400"/>
              <a:buFont typeface="Arial"/>
              <a:buNone/>
            </a:pPr>
            <a:endParaRPr sz="2400" b="1" dirty="0">
              <a:solidFill>
                <a:schemeClr val="dk1"/>
              </a:solidFill>
              <a:latin typeface="Red Hat Text"/>
              <a:ea typeface="Red Hat Text"/>
              <a:cs typeface="Red Hat Text"/>
              <a:sym typeface="Red Hat Text"/>
            </a:endParaRPr>
          </a:p>
        </p:txBody>
      </p:sp>
      <p:sp>
        <p:nvSpPr>
          <p:cNvPr id="1123" name="Google Shape;1123;g26c521aa237_1_306"/>
          <p:cNvSpPr txBox="1"/>
          <p:nvPr/>
        </p:nvSpPr>
        <p:spPr>
          <a:xfrm flipH="1">
            <a:off x="2685787" y="2114715"/>
            <a:ext cx="19128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Maintain data consistency.</a:t>
            </a:r>
            <a:endParaRPr sz="1400" b="0" i="0" u="none" strike="noStrike" cap="none">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cxnSp>
        <p:nvCxnSpPr>
          <p:cNvPr id="1124" name="Google Shape;1124;g26c521aa237_1_306"/>
          <p:cNvCxnSpPr/>
          <p:nvPr/>
        </p:nvCxnSpPr>
        <p:spPr>
          <a:xfrm rot="10800000">
            <a:off x="3642175" y="3034670"/>
            <a:ext cx="0" cy="279600"/>
          </a:xfrm>
          <a:prstGeom prst="straightConnector1">
            <a:avLst/>
          </a:prstGeom>
          <a:noFill/>
          <a:ln w="19050" cap="flat" cmpd="sng">
            <a:solidFill>
              <a:schemeClr val="accent2"/>
            </a:solidFill>
            <a:prstDash val="solid"/>
            <a:round/>
            <a:headEnd type="oval" w="med" len="med"/>
            <a:tailEnd type="none" w="sm" len="sm"/>
          </a:ln>
        </p:spPr>
      </p:cxnSp>
      <p:sp>
        <p:nvSpPr>
          <p:cNvPr id="1125" name="Google Shape;1125;g26c521aa237_1_306"/>
          <p:cNvSpPr txBox="1"/>
          <p:nvPr/>
        </p:nvSpPr>
        <p:spPr>
          <a:xfrm flipH="1">
            <a:off x="4612700" y="3118350"/>
            <a:ext cx="1911000" cy="38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a:solidFill>
                  <a:schemeClr val="dk1"/>
                </a:solidFill>
                <a:latin typeface="Red Hat Text"/>
                <a:ea typeface="Red Hat Text"/>
                <a:cs typeface="Red Hat Text"/>
                <a:sym typeface="Red Hat Text"/>
              </a:rPr>
              <a:t>2017</a:t>
            </a:r>
            <a:endParaRPr sz="2400" b="1" i="0" u="none" strike="noStrike" cap="none">
              <a:solidFill>
                <a:schemeClr val="dk1"/>
              </a:solidFill>
              <a:latin typeface="Red Hat Text"/>
              <a:ea typeface="Red Hat Text"/>
              <a:cs typeface="Red Hat Text"/>
              <a:sym typeface="Red Hat Text"/>
            </a:endParaRPr>
          </a:p>
        </p:txBody>
      </p:sp>
      <p:sp>
        <p:nvSpPr>
          <p:cNvPr id="1126" name="Google Shape;1126;g26c521aa237_1_306"/>
          <p:cNvSpPr txBox="1"/>
          <p:nvPr/>
        </p:nvSpPr>
        <p:spPr>
          <a:xfrm flipH="1">
            <a:off x="4611822" y="3605979"/>
            <a:ext cx="19128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enhancements</a:t>
            </a:r>
            <a:endParaRPr sz="1400" b="0" i="0" u="none" strike="noStrike" cap="none">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sp>
        <p:nvSpPr>
          <p:cNvPr id="1127" name="Google Shape;1127;g26c521aa237_1_306"/>
          <p:cNvSpPr txBox="1"/>
          <p:nvPr/>
        </p:nvSpPr>
        <p:spPr>
          <a:xfrm flipH="1">
            <a:off x="6522498" y="1636500"/>
            <a:ext cx="1911000" cy="38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a:solidFill>
                  <a:schemeClr val="dk1"/>
                </a:solidFill>
                <a:latin typeface="Red Hat Text"/>
                <a:ea typeface="Red Hat Text"/>
                <a:cs typeface="Red Hat Text"/>
                <a:sym typeface="Red Hat Text"/>
              </a:rPr>
              <a:t>2018</a:t>
            </a:r>
            <a:endParaRPr sz="2400" b="1" i="0" u="none" strike="noStrike" cap="none">
              <a:solidFill>
                <a:schemeClr val="dk1"/>
              </a:solidFill>
              <a:latin typeface="Red Hat Text"/>
              <a:ea typeface="Red Hat Text"/>
              <a:cs typeface="Red Hat Text"/>
              <a:sym typeface="Red Hat Text"/>
            </a:endParaRPr>
          </a:p>
        </p:txBody>
      </p:sp>
      <p:sp>
        <p:nvSpPr>
          <p:cNvPr id="1128" name="Google Shape;1128;g26c521aa237_1_306"/>
          <p:cNvSpPr txBox="1"/>
          <p:nvPr/>
        </p:nvSpPr>
        <p:spPr>
          <a:xfrm flipH="1">
            <a:off x="6521598" y="2116040"/>
            <a:ext cx="19128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dirty="0">
                <a:solidFill>
                  <a:schemeClr val="dk1"/>
                </a:solidFill>
                <a:latin typeface="Red Hat Text" panose="020B0604020202020204" charset="0"/>
                <a:ea typeface="Red Hat Text" panose="020B0604020202020204" charset="0"/>
                <a:cs typeface="Red Hat Text" panose="020B0604020202020204" charset="0"/>
                <a:sym typeface="Roboto Condensed"/>
              </a:rPr>
              <a:t>Over a billion downloads on Docker Hub</a:t>
            </a:r>
            <a:endParaRPr sz="1400" b="0" i="0" u="none" strike="noStrike" cap="none" dirty="0">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cxnSp>
        <p:nvCxnSpPr>
          <p:cNvPr id="1129" name="Google Shape;1129;g26c521aa237_1_306"/>
          <p:cNvCxnSpPr/>
          <p:nvPr/>
        </p:nvCxnSpPr>
        <p:spPr>
          <a:xfrm rot="10800000">
            <a:off x="5568200" y="2603500"/>
            <a:ext cx="0" cy="279600"/>
          </a:xfrm>
          <a:prstGeom prst="straightConnector1">
            <a:avLst/>
          </a:prstGeom>
          <a:noFill/>
          <a:ln w="19050" cap="flat" cmpd="sng">
            <a:solidFill>
              <a:schemeClr val="accent2"/>
            </a:solidFill>
            <a:prstDash val="solid"/>
            <a:round/>
            <a:headEnd type="none" w="sm" len="sm"/>
            <a:tailEnd type="oval" w="med" len="med"/>
          </a:ln>
        </p:spPr>
      </p:cxnSp>
      <p:cxnSp>
        <p:nvCxnSpPr>
          <p:cNvPr id="1130" name="Google Shape;1130;g26c521aa237_1_306"/>
          <p:cNvCxnSpPr/>
          <p:nvPr/>
        </p:nvCxnSpPr>
        <p:spPr>
          <a:xfrm rot="10800000">
            <a:off x="7479200" y="3034670"/>
            <a:ext cx="0" cy="279600"/>
          </a:xfrm>
          <a:prstGeom prst="straightConnector1">
            <a:avLst/>
          </a:prstGeom>
          <a:noFill/>
          <a:ln w="19050" cap="flat" cmpd="sng">
            <a:solidFill>
              <a:schemeClr val="accent2"/>
            </a:solidFill>
            <a:prstDash val="solid"/>
            <a:round/>
            <a:headEnd type="oval" w="med" len="med"/>
            <a:tailEnd type="none" w="sm" len="sm"/>
          </a:ln>
        </p:spPr>
      </p:cxnSp>
      <p:sp>
        <p:nvSpPr>
          <p:cNvPr id="1131" name="Google Shape;1131;g26c521aa237_1_306"/>
          <p:cNvSpPr/>
          <p:nvPr/>
        </p:nvSpPr>
        <p:spPr>
          <a:xfrm>
            <a:off x="3325153" y="3412997"/>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2" name="Google Shape;1132;g26c521aa237_1_306"/>
          <p:cNvGrpSpPr/>
          <p:nvPr/>
        </p:nvGrpSpPr>
        <p:grpSpPr>
          <a:xfrm>
            <a:off x="3502777" y="3549653"/>
            <a:ext cx="278795" cy="351615"/>
            <a:chOff x="8010427" y="3348503"/>
            <a:chExt cx="278795" cy="351615"/>
          </a:xfrm>
        </p:grpSpPr>
        <p:sp>
          <p:nvSpPr>
            <p:cNvPr id="1133" name="Google Shape;1133;g26c521aa237_1_306"/>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g26c521aa237_1_306"/>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g26c521aa237_1_306"/>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6c521aa237_1_306"/>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7" name="Google Shape;1137;g26c521aa237_1_306"/>
          <p:cNvSpPr/>
          <p:nvPr/>
        </p:nvSpPr>
        <p:spPr>
          <a:xfrm>
            <a:off x="5252100" y="190264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8" name="Google Shape;1138;g26c521aa237_1_306"/>
          <p:cNvGrpSpPr/>
          <p:nvPr/>
        </p:nvGrpSpPr>
        <p:grpSpPr>
          <a:xfrm>
            <a:off x="5448709" y="2038730"/>
            <a:ext cx="238976" cy="352762"/>
            <a:chOff x="4942472" y="3809318"/>
            <a:chExt cx="238976" cy="352762"/>
          </a:xfrm>
        </p:grpSpPr>
        <p:sp>
          <p:nvSpPr>
            <p:cNvPr id="1139" name="Google Shape;1139;g26c521aa237_1_306"/>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g26c521aa237_1_306"/>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g26c521aa237_1_306"/>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g26c521aa237_1_306"/>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g26c521aa237_1_306"/>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g26c521aa237_1_306"/>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g26c521aa237_1_306"/>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6" name="Google Shape;1146;g26c521aa237_1_306"/>
          <p:cNvSpPr/>
          <p:nvPr/>
        </p:nvSpPr>
        <p:spPr>
          <a:xfrm>
            <a:off x="1399168" y="1850871"/>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g26c521aa237_1_306"/>
          <p:cNvSpPr/>
          <p:nvPr/>
        </p:nvSpPr>
        <p:spPr>
          <a:xfrm>
            <a:off x="1531995" y="2029126"/>
            <a:ext cx="368308" cy="366970"/>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g26c521aa237_1_306"/>
          <p:cNvSpPr/>
          <p:nvPr/>
        </p:nvSpPr>
        <p:spPr>
          <a:xfrm>
            <a:off x="7178125" y="3412998"/>
            <a:ext cx="632194" cy="586979"/>
          </a:xfrm>
          <a:custGeom>
            <a:avLst/>
            <a:gdLst/>
            <a:ahLst/>
            <a:cxnLst/>
            <a:rect l="l" t="t" r="r" b="b"/>
            <a:pathLst>
              <a:path w="37625" h="34934" extrusionOk="0">
                <a:moveTo>
                  <a:pt x="18812" y="0"/>
                </a:moveTo>
                <a:cubicBezTo>
                  <a:pt x="8418" y="0"/>
                  <a:pt x="0" y="8430"/>
                  <a:pt x="0" y="18812"/>
                </a:cubicBezTo>
                <a:lnTo>
                  <a:pt x="0" y="34933"/>
                </a:lnTo>
                <a:lnTo>
                  <a:pt x="37624" y="34933"/>
                </a:lnTo>
                <a:lnTo>
                  <a:pt x="37624" y="18812"/>
                </a:lnTo>
                <a:cubicBezTo>
                  <a:pt x="37624" y="8430"/>
                  <a:pt x="29195" y="0"/>
                  <a:pt x="18812" y="0"/>
                </a:cubicBezTo>
                <a:close/>
              </a:path>
            </a:pathLst>
          </a:custGeom>
          <a:solidFill>
            <a:srgbClr val="CD21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9" name="Google Shape;1149;g26c521aa237_1_306"/>
          <p:cNvGrpSpPr/>
          <p:nvPr/>
        </p:nvGrpSpPr>
        <p:grpSpPr>
          <a:xfrm>
            <a:off x="7294035" y="3540648"/>
            <a:ext cx="367925" cy="367161"/>
            <a:chOff x="5756399" y="2434456"/>
            <a:chExt cx="367925" cy="367161"/>
          </a:xfrm>
        </p:grpSpPr>
        <p:sp>
          <p:nvSpPr>
            <p:cNvPr id="1150" name="Google Shape;1150;g26c521aa237_1_306"/>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g26c521aa237_1_306"/>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g26c521aa237_1_306"/>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g26c521aa237_1_306"/>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g26c521aa237_1_306"/>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g26c521aa237_1_306"/>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g26c521aa237_1_306"/>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7" name="Google Shape;1157;g26c521aa237_1_306"/>
          <p:cNvSpPr txBox="1"/>
          <p:nvPr/>
        </p:nvSpPr>
        <p:spPr>
          <a:xfrm>
            <a:off x="0" y="1163700"/>
            <a:ext cx="3000000" cy="615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dirty="0">
                <a:solidFill>
                  <a:schemeClr val="dk1"/>
                </a:solidFill>
                <a:latin typeface="Red Hat Text" panose="020B0604020202020204" charset="0"/>
                <a:ea typeface="Red Hat Text" panose="020B0604020202020204" charset="0"/>
                <a:cs typeface="Red Hat Text" panose="020B0604020202020204" charset="0"/>
                <a:sym typeface="Roboto Condensed"/>
              </a:rPr>
              <a:t>Created for data consistency across servers.</a:t>
            </a:r>
            <a:endParaRPr dirty="0">
              <a:latin typeface="Red Hat Text" panose="020B0604020202020204" charset="0"/>
              <a:ea typeface="Red Hat Text" panose="020B0604020202020204" charset="0"/>
              <a:cs typeface="Red Hat Text" panose="020B0604020202020204" charset="0"/>
            </a:endParaRPr>
          </a:p>
        </p:txBody>
      </p:sp>
      <p:sp>
        <p:nvSpPr>
          <p:cNvPr id="1158" name="Google Shape;1158;g26c521aa237_1_306"/>
          <p:cNvSpPr txBox="1"/>
          <p:nvPr/>
        </p:nvSpPr>
        <p:spPr>
          <a:xfrm>
            <a:off x="2031350" y="4059450"/>
            <a:ext cx="2740500" cy="6156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Simple data structures for speed and ease of use</a:t>
            </a:r>
            <a:endParaRPr>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sp>
        <p:nvSpPr>
          <p:cNvPr id="1159" name="Google Shape;1159;g26c521aa237_1_306"/>
          <p:cNvSpPr txBox="1"/>
          <p:nvPr/>
        </p:nvSpPr>
        <p:spPr>
          <a:xfrm>
            <a:off x="4810700" y="1189588"/>
            <a:ext cx="1818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Prioritize speed and ease of use.</a:t>
            </a:r>
            <a:endParaRPr sz="1800">
              <a:solidFill>
                <a:schemeClr val="accent3"/>
              </a:solidFill>
              <a:latin typeface="Red Hat Text" panose="020B0604020202020204" charset="0"/>
              <a:ea typeface="Red Hat Text" panose="020B0604020202020204" charset="0"/>
              <a:cs typeface="Red Hat Text" panose="020B0604020202020204" charset="0"/>
              <a:sym typeface="Roboto Condensed"/>
            </a:endParaRPr>
          </a:p>
        </p:txBody>
      </p:sp>
      <p:sp>
        <p:nvSpPr>
          <p:cNvPr id="1160" name="Google Shape;1160;g26c521aa237_1_306"/>
          <p:cNvSpPr txBox="1"/>
          <p:nvPr/>
        </p:nvSpPr>
        <p:spPr>
          <a:xfrm>
            <a:off x="6394550" y="4178075"/>
            <a:ext cx="2169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Red Hat Text" panose="020B0604020202020204" charset="0"/>
                <a:ea typeface="Red Hat Text" panose="020B0604020202020204" charset="0"/>
                <a:cs typeface="Red Hat Text" panose="020B0604020202020204" charset="0"/>
                <a:sym typeface="Roboto Condensed"/>
              </a:rPr>
              <a:t>Remains popular for its speed and reliabilitya</a:t>
            </a:r>
            <a:endParaRPr>
              <a:solidFill>
                <a:schemeClr val="dk1"/>
              </a:solidFill>
              <a:latin typeface="Red Hat Text" panose="020B0604020202020204" charset="0"/>
              <a:ea typeface="Red Hat Text" panose="020B0604020202020204" charset="0"/>
              <a:cs typeface="Red Hat Text" panose="020B0604020202020204" charset="0"/>
              <a:sym typeface="Roboto Condensed"/>
            </a:endParaRPr>
          </a:p>
        </p:txBody>
      </p:sp>
      <p:sp>
        <p:nvSpPr>
          <p:cNvPr id="3" name="Slide Number Placeholder 2">
            <a:extLst>
              <a:ext uri="{FF2B5EF4-FFF2-40B4-BE49-F238E27FC236}">
                <a16:creationId xmlns:a16="http://schemas.microsoft.com/office/drawing/2014/main" id="{19DA7F4D-ABF9-C56C-7511-E28C112A11FC}"/>
              </a:ext>
            </a:extLst>
          </p:cNvPr>
          <p:cNvSpPr>
            <a:spLocks noGrp="1"/>
          </p:cNvSpPr>
          <p:nvPr>
            <p:ph type="sldNum" sz="quarter" idx="4"/>
          </p:nvPr>
        </p:nvSpPr>
        <p:spPr/>
        <p:txBody>
          <a:bodyPr/>
          <a:lstStyle/>
          <a:p>
            <a:fld id="{C514D4F2-DA1E-44DF-8B4B-CC69765DAFF4}" type="slidenum">
              <a:rPr lang="en-US" smtClean="0"/>
              <a:pPr/>
              <a:t>7</a:t>
            </a:fld>
            <a:endParaRPr lang="en-US"/>
          </a:p>
        </p:txBody>
      </p:sp>
      <p:pic>
        <p:nvPicPr>
          <p:cNvPr id="2" name="Google Shape;1166;g2c5296ff819_0_106">
            <a:extLst>
              <a:ext uri="{FF2B5EF4-FFF2-40B4-BE49-F238E27FC236}">
                <a16:creationId xmlns:a16="http://schemas.microsoft.com/office/drawing/2014/main" id="{BCEF393E-94DC-824B-1D8B-94D87AFC4122}"/>
              </a:ext>
            </a:extLst>
          </p:cNvPr>
          <p:cNvPicPr preferRelativeResize="0"/>
          <p:nvPr/>
        </p:nvPicPr>
        <p:blipFill rotWithShape="1">
          <a:blip r:embed="rId3">
            <a:alphaModFix/>
          </a:blip>
          <a:srcRect l="36988" t="20020" r="36693" b="24931"/>
          <a:stretch/>
        </p:blipFill>
        <p:spPr>
          <a:xfrm>
            <a:off x="-1003376" y="3510346"/>
            <a:ext cx="968998" cy="11399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46"/>
                                        </p:tgtEl>
                                        <p:attrNameLst>
                                          <p:attrName>style.visibility</p:attrName>
                                        </p:attrNameLst>
                                      </p:cBhvr>
                                      <p:to>
                                        <p:strVal val="visible"/>
                                      </p:to>
                                    </p:set>
                                    <p:animEffect transition="in" filter="wipe(up)">
                                      <p:cBhvr>
                                        <p:cTn id="7" dur="500"/>
                                        <p:tgtEl>
                                          <p:spTgt spid="114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20"/>
                                        </p:tgtEl>
                                        <p:attrNameLst>
                                          <p:attrName>style.visibility</p:attrName>
                                        </p:attrNameLst>
                                      </p:cBhvr>
                                      <p:to>
                                        <p:strVal val="visible"/>
                                      </p:to>
                                    </p:set>
                                    <p:animEffect transition="in" filter="wipe(up)">
                                      <p:cBhvr>
                                        <p:cTn id="10" dur="500"/>
                                        <p:tgtEl>
                                          <p:spTgt spid="112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21"/>
                                        </p:tgtEl>
                                        <p:attrNameLst>
                                          <p:attrName>style.visibility</p:attrName>
                                        </p:attrNameLst>
                                      </p:cBhvr>
                                      <p:to>
                                        <p:strVal val="visible"/>
                                      </p:to>
                                    </p:set>
                                    <p:animEffect transition="in" filter="wipe(up)">
                                      <p:cBhvr>
                                        <p:cTn id="13" dur="500"/>
                                        <p:tgtEl>
                                          <p:spTgt spid="1121"/>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157"/>
                                        </p:tgtEl>
                                        <p:attrNameLst>
                                          <p:attrName>style.visibility</p:attrName>
                                        </p:attrNameLst>
                                      </p:cBhvr>
                                      <p:to>
                                        <p:strVal val="visible"/>
                                      </p:to>
                                    </p:set>
                                    <p:animEffect transition="in" filter="wipe(up)">
                                      <p:cBhvr>
                                        <p:cTn id="16" dur="500"/>
                                        <p:tgtEl>
                                          <p:spTgt spid="115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22"/>
                                        </p:tgtEl>
                                        <p:attrNameLst>
                                          <p:attrName>style.visibility</p:attrName>
                                        </p:attrNameLst>
                                      </p:cBhvr>
                                      <p:to>
                                        <p:strVal val="visible"/>
                                      </p:to>
                                    </p:set>
                                    <p:animEffect transition="in" filter="wipe(down)">
                                      <p:cBhvr>
                                        <p:cTn id="21" dur="500"/>
                                        <p:tgtEl>
                                          <p:spTgt spid="112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23"/>
                                        </p:tgtEl>
                                        <p:attrNameLst>
                                          <p:attrName>style.visibility</p:attrName>
                                        </p:attrNameLst>
                                      </p:cBhvr>
                                      <p:to>
                                        <p:strVal val="visible"/>
                                      </p:to>
                                    </p:set>
                                    <p:animEffect transition="in" filter="wipe(down)">
                                      <p:cBhvr>
                                        <p:cTn id="24" dur="500"/>
                                        <p:tgtEl>
                                          <p:spTgt spid="112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58"/>
                                        </p:tgtEl>
                                        <p:attrNameLst>
                                          <p:attrName>style.visibility</p:attrName>
                                        </p:attrNameLst>
                                      </p:cBhvr>
                                      <p:to>
                                        <p:strVal val="visible"/>
                                      </p:to>
                                    </p:set>
                                    <p:animEffect transition="in" filter="wipe(down)">
                                      <p:cBhvr>
                                        <p:cTn id="27" dur="500"/>
                                        <p:tgtEl>
                                          <p:spTgt spid="115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31"/>
                                        </p:tgtEl>
                                        <p:attrNameLst>
                                          <p:attrName>style.visibility</p:attrName>
                                        </p:attrNameLst>
                                      </p:cBhvr>
                                      <p:to>
                                        <p:strVal val="visible"/>
                                      </p:to>
                                    </p:set>
                                    <p:animEffect transition="in" filter="wipe(down)">
                                      <p:cBhvr>
                                        <p:cTn id="30" dur="500"/>
                                        <p:tgtEl>
                                          <p:spTgt spid="113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59"/>
                                        </p:tgtEl>
                                        <p:attrNameLst>
                                          <p:attrName>style.visibility</p:attrName>
                                        </p:attrNameLst>
                                      </p:cBhvr>
                                      <p:to>
                                        <p:strVal val="visible"/>
                                      </p:to>
                                    </p:set>
                                    <p:animEffect transition="in" filter="wipe(down)">
                                      <p:cBhvr>
                                        <p:cTn id="35" dur="500"/>
                                        <p:tgtEl>
                                          <p:spTgt spid="115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37"/>
                                        </p:tgtEl>
                                        <p:attrNameLst>
                                          <p:attrName>style.visibility</p:attrName>
                                        </p:attrNameLst>
                                      </p:cBhvr>
                                      <p:to>
                                        <p:strVal val="visible"/>
                                      </p:to>
                                    </p:set>
                                    <p:animEffect transition="in" filter="wipe(down)">
                                      <p:cBhvr>
                                        <p:cTn id="38" dur="500"/>
                                        <p:tgtEl>
                                          <p:spTgt spid="113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25"/>
                                        </p:tgtEl>
                                        <p:attrNameLst>
                                          <p:attrName>style.visibility</p:attrName>
                                        </p:attrNameLst>
                                      </p:cBhvr>
                                      <p:to>
                                        <p:strVal val="visible"/>
                                      </p:to>
                                    </p:set>
                                    <p:animEffect transition="in" filter="wipe(down)">
                                      <p:cBhvr>
                                        <p:cTn id="41" dur="500"/>
                                        <p:tgtEl>
                                          <p:spTgt spid="112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26"/>
                                        </p:tgtEl>
                                        <p:attrNameLst>
                                          <p:attrName>style.visibility</p:attrName>
                                        </p:attrNameLst>
                                      </p:cBhvr>
                                      <p:to>
                                        <p:strVal val="visible"/>
                                      </p:to>
                                    </p:set>
                                    <p:animEffect transition="in" filter="wipe(down)">
                                      <p:cBhvr>
                                        <p:cTn id="44" dur="500"/>
                                        <p:tgtEl>
                                          <p:spTgt spid="11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27"/>
                                        </p:tgtEl>
                                        <p:attrNameLst>
                                          <p:attrName>style.visibility</p:attrName>
                                        </p:attrNameLst>
                                      </p:cBhvr>
                                      <p:to>
                                        <p:strVal val="visible"/>
                                      </p:to>
                                    </p:set>
                                    <p:animEffect transition="in" filter="wipe(down)">
                                      <p:cBhvr>
                                        <p:cTn id="49" dur="500"/>
                                        <p:tgtEl>
                                          <p:spTgt spid="11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128"/>
                                        </p:tgtEl>
                                        <p:attrNameLst>
                                          <p:attrName>style.visibility</p:attrName>
                                        </p:attrNameLst>
                                      </p:cBhvr>
                                      <p:to>
                                        <p:strVal val="visible"/>
                                      </p:to>
                                    </p:set>
                                    <p:animEffect transition="in" filter="wipe(down)">
                                      <p:cBhvr>
                                        <p:cTn id="52" dur="500"/>
                                        <p:tgtEl>
                                          <p:spTgt spid="11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160"/>
                                        </p:tgtEl>
                                        <p:attrNameLst>
                                          <p:attrName>style.visibility</p:attrName>
                                        </p:attrNameLst>
                                      </p:cBhvr>
                                      <p:to>
                                        <p:strVal val="visible"/>
                                      </p:to>
                                    </p:set>
                                    <p:animEffect transition="in" filter="wipe(down)">
                                      <p:cBhvr>
                                        <p:cTn id="55" dur="500"/>
                                        <p:tgtEl>
                                          <p:spTgt spid="116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48"/>
                                        </p:tgtEl>
                                        <p:attrNameLst>
                                          <p:attrName>style.visibility</p:attrName>
                                        </p:attrNameLst>
                                      </p:cBhvr>
                                      <p:to>
                                        <p:strVal val="visible"/>
                                      </p:to>
                                    </p:set>
                                    <p:animEffect transition="in" filter="wipe(down)">
                                      <p:cBhvr>
                                        <p:cTn id="58" dur="500"/>
                                        <p:tgtEl>
                                          <p:spTgt spid="1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 grpId="0"/>
      <p:bldP spid="1121" grpId="0"/>
      <p:bldP spid="1122" grpId="0"/>
      <p:bldP spid="1123" grpId="0"/>
      <p:bldP spid="1125" grpId="0"/>
      <p:bldP spid="1126" grpId="0"/>
      <p:bldP spid="1127" grpId="0"/>
      <p:bldP spid="1128" grpId="0"/>
      <p:bldP spid="1131" grpId="0" animBg="1"/>
      <p:bldP spid="1137" grpId="0" animBg="1"/>
      <p:bldP spid="1146" grpId="0" animBg="1"/>
      <p:bldP spid="1148" grpId="0" animBg="1"/>
      <p:bldP spid="1157" grpId="0"/>
      <p:bldP spid="1158" grpId="0"/>
      <p:bldP spid="1159" grpId="0"/>
      <p:bldP spid="11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g2c5296ff819_0_106"/>
          <p:cNvSpPr txBox="1">
            <a:spLocks noGrp="1"/>
          </p:cNvSpPr>
          <p:nvPr>
            <p:ph type="title"/>
          </p:nvPr>
        </p:nvSpPr>
        <p:spPr>
          <a:xfrm>
            <a:off x="713175" y="445025"/>
            <a:ext cx="7717500" cy="6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PROBLEMS SOLVED</a:t>
            </a:r>
            <a:endParaRPr/>
          </a:p>
        </p:txBody>
      </p:sp>
      <p:pic>
        <p:nvPicPr>
          <p:cNvPr id="1166" name="Google Shape;1166;g2c5296ff819_0_106"/>
          <p:cNvPicPr preferRelativeResize="0"/>
          <p:nvPr/>
        </p:nvPicPr>
        <p:blipFill rotWithShape="1">
          <a:blip r:embed="rId3">
            <a:alphaModFix/>
          </a:blip>
          <a:srcRect l="36988" t="20020" r="36693" b="24931"/>
          <a:stretch/>
        </p:blipFill>
        <p:spPr>
          <a:xfrm>
            <a:off x="3144149" y="1064514"/>
            <a:ext cx="3089501" cy="3634700"/>
          </a:xfrm>
          <a:prstGeom prst="rect">
            <a:avLst/>
          </a:prstGeom>
          <a:noFill/>
          <a:ln>
            <a:noFill/>
          </a:ln>
        </p:spPr>
      </p:pic>
      <p:sp>
        <p:nvSpPr>
          <p:cNvPr id="1167" name="Google Shape;1167;g2c5296ff819_0_106"/>
          <p:cNvSpPr txBox="1">
            <a:spLocks noGrp="1"/>
          </p:cNvSpPr>
          <p:nvPr>
            <p:ph type="title"/>
          </p:nvPr>
        </p:nvSpPr>
        <p:spPr>
          <a:xfrm>
            <a:off x="2568850" y="1552850"/>
            <a:ext cx="8376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01</a:t>
            </a:r>
            <a:endParaRPr sz="2200"/>
          </a:p>
        </p:txBody>
      </p:sp>
      <p:sp>
        <p:nvSpPr>
          <p:cNvPr id="1168" name="Google Shape;1168;g2c5296ff819_0_106"/>
          <p:cNvSpPr txBox="1">
            <a:spLocks noGrp="1"/>
          </p:cNvSpPr>
          <p:nvPr>
            <p:ph type="title"/>
          </p:nvPr>
        </p:nvSpPr>
        <p:spPr>
          <a:xfrm>
            <a:off x="2568850" y="3131150"/>
            <a:ext cx="8376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03</a:t>
            </a:r>
            <a:endParaRPr sz="2200"/>
          </a:p>
        </p:txBody>
      </p:sp>
      <p:sp>
        <p:nvSpPr>
          <p:cNvPr id="1169" name="Google Shape;1169;g2c5296ff819_0_106"/>
          <p:cNvSpPr txBox="1">
            <a:spLocks noGrp="1"/>
          </p:cNvSpPr>
          <p:nvPr>
            <p:ph type="title"/>
          </p:nvPr>
        </p:nvSpPr>
        <p:spPr>
          <a:xfrm>
            <a:off x="5814850" y="2364664"/>
            <a:ext cx="8376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02</a:t>
            </a:r>
            <a:endParaRPr sz="2200"/>
          </a:p>
        </p:txBody>
      </p:sp>
      <p:sp>
        <p:nvSpPr>
          <p:cNvPr id="1170" name="Google Shape;1170;g2c5296ff819_0_106"/>
          <p:cNvSpPr txBox="1">
            <a:spLocks noGrp="1"/>
          </p:cNvSpPr>
          <p:nvPr>
            <p:ph type="title"/>
          </p:nvPr>
        </p:nvSpPr>
        <p:spPr>
          <a:xfrm>
            <a:off x="5827525" y="3869100"/>
            <a:ext cx="8376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04</a:t>
            </a:r>
            <a:endParaRPr sz="2200"/>
          </a:p>
        </p:txBody>
      </p:sp>
      <p:sp>
        <p:nvSpPr>
          <p:cNvPr id="1171" name="Google Shape;1171;g2c5296ff819_0_106"/>
          <p:cNvSpPr txBox="1"/>
          <p:nvPr/>
        </p:nvSpPr>
        <p:spPr>
          <a:xfrm>
            <a:off x="4746325" y="1470850"/>
            <a:ext cx="2556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sym typeface="Roboto Condensed"/>
              </a:rPr>
              <a:t>Fast data storage and retrieval.</a:t>
            </a:r>
            <a:endParaRPr sz="1800" dirty="0">
              <a:latin typeface="Red Hat Text" panose="020B0604020202020204" charset="0"/>
              <a:ea typeface="Red Hat Text" panose="020B0604020202020204" charset="0"/>
              <a:cs typeface="Red Hat Text" panose="020B0604020202020204" charset="0"/>
              <a:sym typeface="Roboto Condensed"/>
            </a:endParaRPr>
          </a:p>
        </p:txBody>
      </p:sp>
      <p:sp>
        <p:nvSpPr>
          <p:cNvPr id="1172" name="Google Shape;1172;g2c5296ff819_0_106"/>
          <p:cNvSpPr txBox="1"/>
          <p:nvPr/>
        </p:nvSpPr>
        <p:spPr>
          <a:xfrm>
            <a:off x="1709350" y="2282350"/>
            <a:ext cx="2556600" cy="738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dirty="0">
                <a:latin typeface="Red Hat Text" panose="020B0604020202020204" charset="0"/>
                <a:ea typeface="Red Hat Text" panose="020B0604020202020204" charset="0"/>
                <a:cs typeface="Red Hat Text" panose="020B0604020202020204" charset="0"/>
                <a:sym typeface="Roboto Condensed"/>
              </a:rPr>
              <a:t>Handling millions of requests per second.</a:t>
            </a:r>
            <a:endParaRPr dirty="0">
              <a:latin typeface="Red Hat Text" panose="020B0604020202020204" charset="0"/>
              <a:ea typeface="Red Hat Text" panose="020B0604020202020204" charset="0"/>
              <a:cs typeface="Red Hat Text" panose="020B0604020202020204" charset="0"/>
            </a:endParaRPr>
          </a:p>
        </p:txBody>
      </p:sp>
      <p:sp>
        <p:nvSpPr>
          <p:cNvPr id="1173" name="Google Shape;1173;g2c5296ff819_0_106"/>
          <p:cNvSpPr txBox="1"/>
          <p:nvPr/>
        </p:nvSpPr>
        <p:spPr>
          <a:xfrm>
            <a:off x="4746325" y="2991450"/>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Red Hat Text" panose="020B0604020202020204" charset="0"/>
                <a:ea typeface="Red Hat Text" panose="020B0604020202020204" charset="0"/>
                <a:cs typeface="Red Hat Text" panose="020B0604020202020204" charset="0"/>
                <a:sym typeface="Roboto Condensed"/>
              </a:rPr>
              <a:t>Cache usage for enhanced application performance.</a:t>
            </a:r>
            <a:endParaRPr>
              <a:latin typeface="Red Hat Text" panose="020B0604020202020204" charset="0"/>
              <a:ea typeface="Red Hat Text" panose="020B0604020202020204" charset="0"/>
              <a:cs typeface="Red Hat Text" panose="020B0604020202020204" charset="0"/>
            </a:endParaRPr>
          </a:p>
        </p:txBody>
      </p:sp>
      <p:sp>
        <p:nvSpPr>
          <p:cNvPr id="1174" name="Google Shape;1174;g2c5296ff819_0_106"/>
          <p:cNvSpPr txBox="1"/>
          <p:nvPr/>
        </p:nvSpPr>
        <p:spPr>
          <a:xfrm>
            <a:off x="1321950" y="3758250"/>
            <a:ext cx="3000000" cy="738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latin typeface="Red Hat Text" panose="020B0604020202020204" charset="0"/>
                <a:ea typeface="Red Hat Text" panose="020B0604020202020204" charset="0"/>
                <a:cs typeface="Red Hat Text" panose="020B0604020202020204" charset="0"/>
                <a:sym typeface="Roboto Condensed"/>
              </a:rPr>
              <a:t>Session management and transaction processing.</a:t>
            </a:r>
            <a:endParaRPr>
              <a:latin typeface="Red Hat Text" panose="020B0604020202020204" charset="0"/>
              <a:ea typeface="Red Hat Text" panose="020B0604020202020204" charset="0"/>
              <a:cs typeface="Red Hat Text" panose="020B0604020202020204" charset="0"/>
            </a:endParaRPr>
          </a:p>
        </p:txBody>
      </p:sp>
      <p:sp>
        <p:nvSpPr>
          <p:cNvPr id="3" name="Slide Number Placeholder 2">
            <a:extLst>
              <a:ext uri="{FF2B5EF4-FFF2-40B4-BE49-F238E27FC236}">
                <a16:creationId xmlns:a16="http://schemas.microsoft.com/office/drawing/2014/main" id="{5DA12FFC-1F7E-7AF2-3F0F-42EBB851FBFB}"/>
              </a:ext>
            </a:extLst>
          </p:cNvPr>
          <p:cNvSpPr>
            <a:spLocks noGrp="1"/>
          </p:cNvSpPr>
          <p:nvPr>
            <p:ph type="sldNum" sz="quarter" idx="4"/>
          </p:nvPr>
        </p:nvSpPr>
        <p:spPr/>
        <p:txBody>
          <a:bodyPr/>
          <a:lstStyle/>
          <a:p>
            <a:fld id="{C514D4F2-DA1E-44DF-8B4B-CC69765DAFF4}" type="slidenum">
              <a:rPr lang="en-US" smtClean="0"/>
              <a:pPr/>
              <a:t>8</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67"/>
                                        </p:tgtEl>
                                        <p:attrNameLst>
                                          <p:attrName>style.visibility</p:attrName>
                                        </p:attrNameLst>
                                      </p:cBhvr>
                                      <p:to>
                                        <p:strVal val="visible"/>
                                      </p:to>
                                    </p:set>
                                    <p:animEffect transition="in" filter="wipe(down)">
                                      <p:cBhvr>
                                        <p:cTn id="7" dur="500"/>
                                        <p:tgtEl>
                                          <p:spTgt spid="116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wipe(down)">
                                      <p:cBhvr>
                                        <p:cTn id="10" dur="5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wipe(down)">
                                      <p:cBhvr>
                                        <p:cTn id="15" dur="500"/>
                                        <p:tgtEl>
                                          <p:spTgt spid="11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69"/>
                                        </p:tgtEl>
                                        <p:attrNameLst>
                                          <p:attrName>style.visibility</p:attrName>
                                        </p:attrNameLst>
                                      </p:cBhvr>
                                      <p:to>
                                        <p:strVal val="visible"/>
                                      </p:to>
                                    </p:set>
                                    <p:animEffect transition="in" filter="wipe(down)">
                                      <p:cBhvr>
                                        <p:cTn id="18" dur="500"/>
                                        <p:tgtEl>
                                          <p:spTgt spid="116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73"/>
                                        </p:tgtEl>
                                        <p:attrNameLst>
                                          <p:attrName>style.visibility</p:attrName>
                                        </p:attrNameLst>
                                      </p:cBhvr>
                                      <p:to>
                                        <p:strVal val="visible"/>
                                      </p:to>
                                    </p:set>
                                    <p:animEffect transition="in" filter="wipe(down)">
                                      <p:cBhvr>
                                        <p:cTn id="23" dur="500"/>
                                        <p:tgtEl>
                                          <p:spTgt spid="117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68"/>
                                        </p:tgtEl>
                                        <p:attrNameLst>
                                          <p:attrName>style.visibility</p:attrName>
                                        </p:attrNameLst>
                                      </p:cBhvr>
                                      <p:to>
                                        <p:strVal val="visible"/>
                                      </p:to>
                                    </p:set>
                                    <p:animEffect transition="in" filter="wipe(down)">
                                      <p:cBhvr>
                                        <p:cTn id="26" dur="500"/>
                                        <p:tgtEl>
                                          <p:spTgt spid="116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74"/>
                                        </p:tgtEl>
                                        <p:attrNameLst>
                                          <p:attrName>style.visibility</p:attrName>
                                        </p:attrNameLst>
                                      </p:cBhvr>
                                      <p:to>
                                        <p:strVal val="visible"/>
                                      </p:to>
                                    </p:set>
                                    <p:animEffect transition="in" filter="wipe(down)">
                                      <p:cBhvr>
                                        <p:cTn id="31" dur="500"/>
                                        <p:tgtEl>
                                          <p:spTgt spid="117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70"/>
                                        </p:tgtEl>
                                        <p:attrNameLst>
                                          <p:attrName>style.visibility</p:attrName>
                                        </p:attrNameLst>
                                      </p:cBhvr>
                                      <p:to>
                                        <p:strVal val="visible"/>
                                      </p:to>
                                    </p:set>
                                    <p:animEffect transition="in" filter="wipe(down)">
                                      <p:cBhvr>
                                        <p:cTn id="34" dur="5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 grpId="0"/>
      <p:bldP spid="1168" grpId="0"/>
      <p:bldP spid="1169" grpId="0"/>
      <p:bldP spid="1170" grpId="0"/>
      <p:bldP spid="1171" grpId="0"/>
      <p:bldP spid="1172" grpId="0"/>
      <p:bldP spid="1173" grpId="0"/>
      <p:bldP spid="11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g2c5296ff819_0_129"/>
          <p:cNvSpPr txBox="1">
            <a:spLocks noGrp="1"/>
          </p:cNvSpPr>
          <p:nvPr>
            <p:ph type="title"/>
          </p:nvPr>
        </p:nvSpPr>
        <p:spPr>
          <a:xfrm>
            <a:off x="716613" y="2469075"/>
            <a:ext cx="4556400" cy="126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STRUCTURE</a:t>
            </a:r>
            <a:endParaRPr/>
          </a:p>
        </p:txBody>
      </p:sp>
      <p:sp>
        <p:nvSpPr>
          <p:cNvPr id="1181" name="Google Shape;1181;g2c5296ff819_0_129"/>
          <p:cNvSpPr txBox="1">
            <a:spLocks noGrp="1"/>
          </p:cNvSpPr>
          <p:nvPr>
            <p:ph type="title" idx="2"/>
          </p:nvPr>
        </p:nvSpPr>
        <p:spPr>
          <a:xfrm>
            <a:off x="3740231" y="1414425"/>
            <a:ext cx="1532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182" name="Google Shape;1182;g2c5296ff819_0_129"/>
          <p:cNvSpPr txBox="1">
            <a:spLocks noGrp="1"/>
          </p:cNvSpPr>
          <p:nvPr>
            <p:ph type="subTitle" idx="1"/>
          </p:nvPr>
        </p:nvSpPr>
        <p:spPr>
          <a:xfrm>
            <a:off x="5910688" y="3138975"/>
            <a:ext cx="2516700" cy="5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ed Hat Text" panose="020B0604020202020204" charset="0"/>
                <a:ea typeface="Red Hat Text" panose="020B0604020202020204" charset="0"/>
                <a:cs typeface="Red Hat Text" panose="020B0604020202020204" charset="0"/>
              </a:rPr>
              <a:t>Components, Functions, and Applications of Redis</a:t>
            </a:r>
            <a:endParaRPr dirty="0">
              <a:latin typeface="Red Hat Text" panose="020B0604020202020204" charset="0"/>
              <a:ea typeface="Red Hat Text" panose="020B0604020202020204" charset="0"/>
              <a:cs typeface="Red Hat Text" panose="020B0604020202020204" charset="0"/>
            </a:endParaRPr>
          </a:p>
          <a:p>
            <a:pPr marL="0" lvl="0" indent="0" algn="l" rtl="0">
              <a:spcBef>
                <a:spcPts val="0"/>
              </a:spcBef>
              <a:spcAft>
                <a:spcPts val="0"/>
              </a:spcAft>
              <a:buNone/>
            </a:pPr>
            <a:endParaRPr dirty="0">
              <a:latin typeface="Red Hat Text" panose="020B0604020202020204" charset="0"/>
              <a:ea typeface="Red Hat Text" panose="020B0604020202020204" charset="0"/>
              <a:cs typeface="Red Hat Text" panose="020B0604020202020204" charset="0"/>
            </a:endParaRPr>
          </a:p>
          <a:p>
            <a:pPr marL="0" lvl="0" indent="0" algn="l" rtl="0">
              <a:spcBef>
                <a:spcPts val="0"/>
              </a:spcBef>
              <a:spcAft>
                <a:spcPts val="0"/>
              </a:spcAft>
              <a:buNone/>
            </a:pPr>
            <a:endParaRPr dirty="0">
              <a:latin typeface="Red Hat Text" panose="020B0604020202020204" charset="0"/>
              <a:ea typeface="Red Hat Text" panose="020B0604020202020204" charset="0"/>
              <a:cs typeface="Red Hat Text" panose="020B0604020202020204" charset="0"/>
            </a:endParaRPr>
          </a:p>
        </p:txBody>
      </p:sp>
      <p:sp>
        <p:nvSpPr>
          <p:cNvPr id="3" name="Slide Number Placeholder 2">
            <a:extLst>
              <a:ext uri="{FF2B5EF4-FFF2-40B4-BE49-F238E27FC236}">
                <a16:creationId xmlns:a16="http://schemas.microsoft.com/office/drawing/2014/main" id="{B9D76A9D-6886-4FDC-6338-836ECAB01AEB}"/>
              </a:ext>
            </a:extLst>
          </p:cNvPr>
          <p:cNvSpPr txBox="1">
            <a:spLocks/>
          </p:cNvSpPr>
          <p:nvPr/>
        </p:nvSpPr>
        <p:spPr>
          <a:xfrm>
            <a:off x="6846570" y="96203"/>
            <a:ext cx="20574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C514D4F2-DA1E-44DF-8B4B-CC69765DAFF4}" type="slidenum">
              <a:rPr lang="en-US" b="1" smtClean="0"/>
              <a:pPr algn="r"/>
              <a:t>9</a:t>
            </a:fld>
            <a:endParaRPr lang="en-US"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umman Thermoregulation by Slidesgo">
  <a:themeElements>
    <a:clrScheme name="Custom 4">
      <a:dk1>
        <a:srgbClr val="640000"/>
      </a:dk1>
      <a:lt1>
        <a:srgbClr val="F3EDE3"/>
      </a:lt1>
      <a:dk2>
        <a:srgbClr val="91A1B0"/>
      </a:dk2>
      <a:lt2>
        <a:srgbClr val="CED4D7"/>
      </a:lt2>
      <a:accent1>
        <a:srgbClr val="FE9898"/>
      </a:accent1>
      <a:accent2>
        <a:srgbClr val="5D7F9B"/>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1234</TotalTime>
  <Words>5039</Words>
  <Application>Microsoft Office PowerPoint</Application>
  <PresentationFormat>On-screen Show (16:9)</PresentationFormat>
  <Paragraphs>539</Paragraphs>
  <Slides>59</Slides>
  <Notes>59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59</vt:i4>
      </vt:variant>
    </vt:vector>
  </HeadingPairs>
  <TitlesOfParts>
    <vt:vector size="73" baseType="lpstr">
      <vt:lpstr>Roboto Condensed</vt:lpstr>
      <vt:lpstr>Nunito Light</vt:lpstr>
      <vt:lpstr>Arial</vt:lpstr>
      <vt:lpstr>Red Hat Text Light</vt:lpstr>
      <vt:lpstr>Bebas Neue</vt:lpstr>
      <vt:lpstr>Söhne</vt:lpstr>
      <vt:lpstr>Roboto</vt:lpstr>
      <vt:lpstr>Aharoni</vt:lpstr>
      <vt:lpstr>Red Hat Text</vt:lpstr>
      <vt:lpstr>PT Sans</vt:lpstr>
      <vt:lpstr>Open Sans</vt:lpstr>
      <vt:lpstr>Anaheim</vt:lpstr>
      <vt:lpstr>Söhne Mono</vt:lpstr>
      <vt:lpstr>Humman Thermoregulation by Slidesgo</vt:lpstr>
      <vt:lpstr>REDIS  Real-time In-memory Data Management Solution</vt:lpstr>
      <vt:lpstr>BIG BANG TEAM MEMBERS</vt:lpstr>
      <vt:lpstr>TABLE OF CONTENTS</vt:lpstr>
      <vt:lpstr>INTRODUCTION</vt:lpstr>
      <vt:lpstr>01. INTRODUCTION</vt:lpstr>
      <vt:lpstr>INTRODUCTION</vt:lpstr>
      <vt:lpstr>BRIEF HISTORY </vt:lpstr>
      <vt:lpstr>PROBLEMS SOLVED</vt:lpstr>
      <vt:lpstr>STRUCTURE</vt:lpstr>
      <vt:lpstr>02. STRUCTURE  </vt:lpstr>
      <vt:lpstr>02. STRUCTURE  </vt:lpstr>
      <vt:lpstr>Key-Value Store</vt:lpstr>
      <vt:lpstr>Data Structures</vt:lpstr>
      <vt:lpstr>In-Memory Storage</vt:lpstr>
      <vt:lpstr>Persistence</vt:lpstr>
      <vt:lpstr>Pub/Sub (Publish/Subscribe)</vt:lpstr>
      <vt:lpstr>03 DEMO</vt:lpstr>
      <vt:lpstr>03 DEMO</vt:lpstr>
      <vt:lpstr>SET UP</vt:lpstr>
      <vt:lpstr>PowerPoint Presentation</vt:lpstr>
      <vt:lpstr>SETUP</vt:lpstr>
      <vt:lpstr>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stored in RAM</vt:lpstr>
      <vt:lpstr>04 APPLICATIONS</vt:lpstr>
      <vt:lpstr>04. APPLICATIONS</vt:lpstr>
      <vt:lpstr>Performance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05 CONCLUSION</vt:lpstr>
      <vt:lpstr>05. CONCLUSION</vt:lpstr>
      <vt:lpstr>05. CONCLUSION</vt:lpstr>
      <vt:lpstr>COMPARE ON DIFFERENT ASPECTS</vt:lpstr>
      <vt:lpstr>COMPARE ON DIFFERENT ASPECTS</vt:lpstr>
      <vt:lpstr>COMPARE ON DIFFERENT ASPECTS</vt:lpstr>
      <vt:lpstr>06 EVALUATION</vt:lpstr>
      <vt:lpstr>06. EVALUATION</vt:lpstr>
      <vt:lpstr>06. EVALUATION</vt:lpstr>
      <vt:lpstr>TOOLS</vt:lpstr>
      <vt:lpstr>Q &amp; 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REDIS REAL-TIME IN-MEMORY DATA MANAGEMENT SOLUTION</dc:title>
  <dc:creator>AARON</dc:creator>
  <cp:lastModifiedBy>PHAN THÁI KHANG</cp:lastModifiedBy>
  <cp:revision>111</cp:revision>
  <dcterms:modified xsi:type="dcterms:W3CDTF">2024-04-08T01:39:01Z</dcterms:modified>
</cp:coreProperties>
</file>